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media/image10.svg" ContentType="image/svg+xml"/>
  <Override PartName="/ppt/media/image11.svg" ContentType="image/svg+xml"/>
  <Override PartName="/ppt/media/image12.svg" ContentType="image/svg+xml"/>
  <Override PartName="/ppt/media/image13.svg" ContentType="image/svg+xml"/>
  <Override PartName="/ppt/media/image17.svg" ContentType="image/svg+xml"/>
  <Override PartName="/ppt/media/image42.svg" ContentType="image/svg+xml"/>
  <Override PartName="/ppt/media/image45.svg" ContentType="image/svg+xml"/>
  <Override PartName="/ppt/media/image47.svg" ContentType="image/svg+xml"/>
  <Override PartName="/ppt/media/image49.svg" ContentType="image/svg+xml"/>
  <Override PartName="/ppt/media/image56.svg" ContentType="image/svg+xml"/>
  <Override PartName="/ppt/media/image58.svg" ContentType="image/svg+xml"/>
  <Override PartName="/ppt/media/image6.svg" ContentType="image/svg+xml"/>
  <Override PartName="/ppt/media/image73.svg" ContentType="image/svg+xml"/>
  <Override PartName="/ppt/media/image76.svg" ContentType="image/svg+xml"/>
  <Override PartName="/ppt/media/image79.svg" ContentType="image/svg+xml"/>
  <Override PartName="/ppt/media/image8.svg" ContentType="image/svg+xml"/>
  <Override PartName="/ppt/media/image81.svg" ContentType="image/svg+xml"/>
  <Override PartName="/ppt/media/image83.svg" ContentType="image/svg+xml"/>
  <Override PartName="/ppt/media/image88.svg" ContentType="image/svg+xml"/>
  <Override PartName="/ppt/media/image9.svg" ContentType="image/svg+xml"/>
  <Override PartName="/ppt/media/image90.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4" r:id="rId3"/>
    <p:sldMasterId id="2147483666" r:id="rId4"/>
    <p:sldMasterId id="2147483672" r:id="rId5"/>
    <p:sldMasterId id="2147483678" r:id="rId6"/>
    <p:sldMasterId id="2147483684" r:id="rId7"/>
    <p:sldMasterId id="2147483690" r:id="rId8"/>
    <p:sldMasterId id="2147483696" r:id="rId9"/>
    <p:sldMasterId id="2147483702" r:id="rId10"/>
    <p:sldMasterId id="2147483708" r:id="rId11"/>
    <p:sldMasterId id="2147483714" r:id="rId12"/>
    <p:sldMasterId id="2147483720" r:id="rId13"/>
    <p:sldMasterId id="2147483726" r:id="rId14"/>
  </p:sldMasterIdLst>
  <p:notesMasterIdLst>
    <p:notesMasterId r:id="rId16"/>
  </p:notesMasterIdLst>
  <p:handoutMasterIdLst>
    <p:handoutMasterId r:id="rId63"/>
  </p:handoutMasterIdLst>
  <p:sldIdLst>
    <p:sldId id="325" r:id="rId15"/>
    <p:sldId id="327" r:id="rId17"/>
    <p:sldId id="316" r:id="rId18"/>
    <p:sldId id="317" r:id="rId19"/>
    <p:sldId id="314" r:id="rId20"/>
    <p:sldId id="346" r:id="rId21"/>
    <p:sldId id="347" r:id="rId22"/>
    <p:sldId id="348" r:id="rId23"/>
    <p:sldId id="349" r:id="rId24"/>
    <p:sldId id="350" r:id="rId25"/>
    <p:sldId id="351" r:id="rId26"/>
    <p:sldId id="310" r:id="rId27"/>
    <p:sldId id="341" r:id="rId28"/>
    <p:sldId id="352" r:id="rId29"/>
    <p:sldId id="353" r:id="rId30"/>
    <p:sldId id="354" r:id="rId31"/>
    <p:sldId id="355" r:id="rId32"/>
    <p:sldId id="356" r:id="rId33"/>
    <p:sldId id="328" r:id="rId34"/>
    <p:sldId id="357" r:id="rId35"/>
    <p:sldId id="358" r:id="rId36"/>
    <p:sldId id="359" r:id="rId37"/>
    <p:sldId id="360" r:id="rId38"/>
    <p:sldId id="361" r:id="rId39"/>
    <p:sldId id="362" r:id="rId40"/>
    <p:sldId id="363" r:id="rId41"/>
    <p:sldId id="364" r:id="rId42"/>
    <p:sldId id="365" r:id="rId43"/>
    <p:sldId id="366" r:id="rId44"/>
    <p:sldId id="343" r:id="rId45"/>
    <p:sldId id="367" r:id="rId46"/>
    <p:sldId id="368" r:id="rId47"/>
    <p:sldId id="369" r:id="rId48"/>
    <p:sldId id="370" r:id="rId49"/>
    <p:sldId id="371" r:id="rId50"/>
    <p:sldId id="372" r:id="rId51"/>
    <p:sldId id="373" r:id="rId52"/>
    <p:sldId id="375" r:id="rId53"/>
    <p:sldId id="376" r:id="rId54"/>
    <p:sldId id="377" r:id="rId55"/>
    <p:sldId id="378" r:id="rId56"/>
    <p:sldId id="379" r:id="rId57"/>
    <p:sldId id="380" r:id="rId58"/>
    <p:sldId id="381" r:id="rId59"/>
    <p:sldId id="384" r:id="rId60"/>
    <p:sldId id="385" r:id="rId61"/>
    <p:sldId id="326" r:id="rId62"/>
  </p:sldIdLst>
  <p:sldSz cx="12192000" cy="6858000"/>
  <p:notesSz cx="6858000" cy="9144000"/>
  <p:embeddedFontLst>
    <p:embeddedFont>
      <p:font typeface="汉仪雅酷黑 85W" panose="020B0904020202020204" charset="-122"/>
      <p:bold r:id="rId68"/>
    </p:embeddedFont>
    <p:embeddedFont>
      <p:font typeface="思源宋体 CN" panose="02020400000000000000" pitchFamily="18" charset="-122"/>
      <p:regular r:id="rId69"/>
    </p:embeddedFont>
    <p:embeddedFont>
      <p:font typeface="Calibri" panose="020F0502020204030204"/>
      <p:regular r:id="rId70"/>
      <p:bold r:id="rId71"/>
      <p:italic r:id="rId72"/>
      <p:boldItalic r:id="rId73"/>
    </p:embeddedFont>
    <p:embeddedFont>
      <p:font typeface="MiSans Medium" panose="00000600000000000000" pitchFamily="2" charset="-122"/>
      <p:regular r:id="rId74"/>
    </p:embeddedFont>
    <p:embeddedFont>
      <p:font typeface="MiSans Semibold" panose="00000700000000000000" charset="-122"/>
      <p:bold r:id="rId75"/>
    </p:embeddedFont>
    <p:embeddedFont>
      <p:font typeface="思源黑体 CN Medium" panose="020B0600000000000000" charset="-122"/>
      <p:regular r:id="rId76"/>
    </p:embeddedFont>
    <p:embeddedFont>
      <p:font typeface="思源黑体 CN Normal" panose="020B0400000000000000" charset="-122"/>
      <p:regular r:id="rId77"/>
    </p:embeddedFont>
    <p:embeddedFont>
      <p:font typeface="汉仪正圆-55W" panose="00020600040101010101" charset="-122"/>
      <p:regular r:id="rId78"/>
    </p:embeddedFont>
    <p:embeddedFont>
      <p:font typeface="微软雅黑" panose="020B0503020204020204" charset="-122"/>
      <p:regular r:id="rId79"/>
    </p:embeddedFont>
    <p:embeddedFont>
      <p:font typeface="等线" panose="02010600030101010101" charset="-122"/>
      <p:regular r:id="rId80"/>
    </p:embeddedFont>
  </p:embeddedFontLst>
  <p:custDataLst>
    <p:tags r:id="rId8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视佐" initials="视" lastIdx="1" clrIdx="0"/>
  <p:cmAuthor id="1483810881" name="WPS_1679281038" initials="W" lastIdx="1" clrIdx="2"/>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048" y="928"/>
      </p:cViewPr>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80" d="100"/>
          <a:sy n="80" d="100"/>
        </p:scale>
        <p:origin x="2524" y="6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1" Type="http://schemas.openxmlformats.org/officeDocument/2006/relationships/tags" Target="tags/tag428.xml"/><Relationship Id="rId80" Type="http://schemas.openxmlformats.org/officeDocument/2006/relationships/font" Target="fonts/font13.fntdata"/><Relationship Id="rId8" Type="http://schemas.openxmlformats.org/officeDocument/2006/relationships/slideMaster" Target="slideMasters/slideMaster7.xml"/><Relationship Id="rId79" Type="http://schemas.openxmlformats.org/officeDocument/2006/relationships/font" Target="fonts/font12.fntdata"/><Relationship Id="rId78" Type="http://schemas.openxmlformats.org/officeDocument/2006/relationships/font" Target="fonts/font11.fntdata"/><Relationship Id="rId77" Type="http://schemas.openxmlformats.org/officeDocument/2006/relationships/font" Target="fonts/font10.fntdata"/><Relationship Id="rId76" Type="http://schemas.openxmlformats.org/officeDocument/2006/relationships/font" Target="fonts/font9.fntdata"/><Relationship Id="rId75" Type="http://schemas.openxmlformats.org/officeDocument/2006/relationships/font" Target="fonts/font8.fntdata"/><Relationship Id="rId74" Type="http://schemas.openxmlformats.org/officeDocument/2006/relationships/font" Target="fonts/font7.fntdata"/><Relationship Id="rId73" Type="http://schemas.openxmlformats.org/officeDocument/2006/relationships/font" Target="fonts/font6.fntdata"/><Relationship Id="rId72" Type="http://schemas.openxmlformats.org/officeDocument/2006/relationships/font" Target="fonts/font5.fntdata"/><Relationship Id="rId71" Type="http://schemas.openxmlformats.org/officeDocument/2006/relationships/font" Target="fonts/font4.fntdata"/><Relationship Id="rId70" Type="http://schemas.openxmlformats.org/officeDocument/2006/relationships/font" Target="fonts/font3.fntdata"/><Relationship Id="rId7" Type="http://schemas.openxmlformats.org/officeDocument/2006/relationships/slideMaster" Target="slideMasters/slideMaster6.xml"/><Relationship Id="rId69" Type="http://schemas.openxmlformats.org/officeDocument/2006/relationships/font" Target="fonts/font2.fntdata"/><Relationship Id="rId68" Type="http://schemas.openxmlformats.org/officeDocument/2006/relationships/font" Target="fonts/font1.fntdata"/><Relationship Id="rId67" Type="http://schemas.openxmlformats.org/officeDocument/2006/relationships/commentAuthors" Target="commentAuthors.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handoutMaster" Target="handoutMasters/handoutMaster1.xml"/><Relationship Id="rId62" Type="http://schemas.openxmlformats.org/officeDocument/2006/relationships/slide" Target="slides/slide47.xml"/><Relationship Id="rId61" Type="http://schemas.openxmlformats.org/officeDocument/2006/relationships/slide" Target="slides/slide46.xml"/><Relationship Id="rId60" Type="http://schemas.openxmlformats.org/officeDocument/2006/relationships/slide" Target="slides/slide45.xml"/><Relationship Id="rId6" Type="http://schemas.openxmlformats.org/officeDocument/2006/relationships/slideMaster" Target="slideMasters/slideMaster5.xml"/><Relationship Id="rId59" Type="http://schemas.openxmlformats.org/officeDocument/2006/relationships/slide" Target="slides/slide44.xml"/><Relationship Id="rId58" Type="http://schemas.openxmlformats.org/officeDocument/2006/relationships/slide" Target="slides/slide43.xml"/><Relationship Id="rId57" Type="http://schemas.openxmlformats.org/officeDocument/2006/relationships/slide" Target="slides/slide42.xml"/><Relationship Id="rId56" Type="http://schemas.openxmlformats.org/officeDocument/2006/relationships/slide" Target="slides/slide41.xml"/><Relationship Id="rId55" Type="http://schemas.openxmlformats.org/officeDocument/2006/relationships/slide" Target="slides/slide40.xml"/><Relationship Id="rId54" Type="http://schemas.openxmlformats.org/officeDocument/2006/relationships/slide" Target="slides/slide39.xml"/><Relationship Id="rId53" Type="http://schemas.openxmlformats.org/officeDocument/2006/relationships/slide" Target="slides/slide38.xml"/><Relationship Id="rId52" Type="http://schemas.openxmlformats.org/officeDocument/2006/relationships/slide" Target="slides/slide37.xml"/><Relationship Id="rId51" Type="http://schemas.openxmlformats.org/officeDocument/2006/relationships/slide" Target="slides/slide36.xml"/><Relationship Id="rId50" Type="http://schemas.openxmlformats.org/officeDocument/2006/relationships/slide" Target="slides/slide35.xml"/><Relationship Id="rId5" Type="http://schemas.openxmlformats.org/officeDocument/2006/relationships/slideMaster" Target="slideMasters/slideMaster4.xml"/><Relationship Id="rId49" Type="http://schemas.openxmlformats.org/officeDocument/2006/relationships/slide" Target="slides/slide34.xml"/><Relationship Id="rId48" Type="http://schemas.openxmlformats.org/officeDocument/2006/relationships/slide" Target="slides/slide33.xml"/><Relationship Id="rId47" Type="http://schemas.openxmlformats.org/officeDocument/2006/relationships/slide" Target="slides/slide32.xml"/><Relationship Id="rId46" Type="http://schemas.openxmlformats.org/officeDocument/2006/relationships/slide" Target="slides/slide31.xml"/><Relationship Id="rId45" Type="http://schemas.openxmlformats.org/officeDocument/2006/relationships/slide" Target="slides/slide30.xml"/><Relationship Id="rId44" Type="http://schemas.openxmlformats.org/officeDocument/2006/relationships/slide" Target="slides/slide29.xml"/><Relationship Id="rId43" Type="http://schemas.openxmlformats.org/officeDocument/2006/relationships/slide" Target="slides/slide28.xml"/><Relationship Id="rId42" Type="http://schemas.openxmlformats.org/officeDocument/2006/relationships/slide" Target="slides/slide27.xml"/><Relationship Id="rId41" Type="http://schemas.openxmlformats.org/officeDocument/2006/relationships/slide" Target="slides/slide26.xml"/><Relationship Id="rId40" Type="http://schemas.openxmlformats.org/officeDocument/2006/relationships/slide" Target="slides/slide25.xml"/><Relationship Id="rId4" Type="http://schemas.openxmlformats.org/officeDocument/2006/relationships/slideMaster" Target="slideMasters/slideMaster3.xml"/><Relationship Id="rId39" Type="http://schemas.openxmlformats.org/officeDocument/2006/relationships/slide" Target="slides/slide24.xml"/><Relationship Id="rId38" Type="http://schemas.openxmlformats.org/officeDocument/2006/relationships/slide" Target="slides/slide23.xml"/><Relationship Id="rId37" Type="http://schemas.openxmlformats.org/officeDocument/2006/relationships/slide" Target="slides/slide22.xml"/><Relationship Id="rId36" Type="http://schemas.openxmlformats.org/officeDocument/2006/relationships/slide" Target="slides/slide21.xml"/><Relationship Id="rId35" Type="http://schemas.openxmlformats.org/officeDocument/2006/relationships/slide" Target="slides/slide20.xml"/><Relationship Id="rId34" Type="http://schemas.openxmlformats.org/officeDocument/2006/relationships/slide" Target="slides/slide19.xml"/><Relationship Id="rId33" Type="http://schemas.openxmlformats.org/officeDocument/2006/relationships/slide" Target="slides/slide18.xml"/><Relationship Id="rId32" Type="http://schemas.openxmlformats.org/officeDocument/2006/relationships/slide" Target="slides/slide17.xml"/><Relationship Id="rId31" Type="http://schemas.openxmlformats.org/officeDocument/2006/relationships/slide" Target="slides/slide16.xml"/><Relationship Id="rId30" Type="http://schemas.openxmlformats.org/officeDocument/2006/relationships/slide" Target="slides/slide15.xml"/><Relationship Id="rId3" Type="http://schemas.openxmlformats.org/officeDocument/2006/relationships/slideMaster" Target="slideMasters/slideMaster2.xml"/><Relationship Id="rId29" Type="http://schemas.openxmlformats.org/officeDocument/2006/relationships/slide" Target="slides/slide14.xml"/><Relationship Id="rId28" Type="http://schemas.openxmlformats.org/officeDocument/2006/relationships/slide" Target="slides/slide13.xml"/><Relationship Id="rId27" Type="http://schemas.openxmlformats.org/officeDocument/2006/relationships/slide" Target="slides/slide12.xml"/><Relationship Id="rId26" Type="http://schemas.openxmlformats.org/officeDocument/2006/relationships/slide" Target="slides/slide11.xml"/><Relationship Id="rId25" Type="http://schemas.openxmlformats.org/officeDocument/2006/relationships/slide" Target="slides/slide10.xml"/><Relationship Id="rId24" Type="http://schemas.openxmlformats.org/officeDocument/2006/relationships/slide" Target="slides/slide9.xml"/><Relationship Id="rId23" Type="http://schemas.openxmlformats.org/officeDocument/2006/relationships/slide" Target="slides/slide8.xml"/><Relationship Id="rId22" Type="http://schemas.openxmlformats.org/officeDocument/2006/relationships/slide" Target="slides/slide7.xml"/><Relationship Id="rId21" Type="http://schemas.openxmlformats.org/officeDocument/2006/relationships/slide" Target="slides/slide6.xml"/><Relationship Id="rId20" Type="http://schemas.openxmlformats.org/officeDocument/2006/relationships/slide" Target="slides/slide5.xml"/><Relationship Id="rId2" Type="http://schemas.openxmlformats.org/officeDocument/2006/relationships/theme" Target="theme/theme1.xml"/><Relationship Id="rId19" Type="http://schemas.openxmlformats.org/officeDocument/2006/relationships/slide" Target="slides/slide4.xml"/><Relationship Id="rId18" Type="http://schemas.openxmlformats.org/officeDocument/2006/relationships/slide" Target="slides/slide3.xml"/><Relationship Id="rId17" Type="http://schemas.openxmlformats.org/officeDocument/2006/relationships/slide" Target="slides/slide2.xml"/><Relationship Id="rId16" Type="http://schemas.openxmlformats.org/officeDocument/2006/relationships/notesMaster" Target="notesMasters/notesMaster1.xml"/><Relationship Id="rId15" Type="http://schemas.openxmlformats.org/officeDocument/2006/relationships/slide" Target="slides/slide1.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ADA3DE8-7623-4910-BA5C-FBF98B1B78DA}"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1C7E2AA-49D4-4D98-995F-BE25198F46C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2E983A-EF9A-4853-8AA2-93C3D691F042}" type="datetimeFigureOut">
              <a:rPr lang="zh-CN" altLang="en-US" smtClean="0"/>
            </a:fld>
            <a:endParaRPr lang="zh-CN" altLang="en-US"/>
          </a:p>
        </p:txBody>
      </p:sp>
      <p:sp>
        <p:nvSpPr>
          <p:cNvPr id="4" name="稻壳鸭鸭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92D4F0-0E0C-49EE-9982-0817EB075D9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4" Type="http://schemas.openxmlformats.org/officeDocument/2006/relationships/image" Target="../media/image11.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4" Type="http://schemas.openxmlformats.org/officeDocument/2006/relationships/image" Target="../media/image12.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4" Type="http://schemas.openxmlformats.org/officeDocument/2006/relationships/image" Target="../media/image13.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6" Type="http://schemas.openxmlformats.org/officeDocument/2006/relationships/theme" Target="../theme/theme10.xml"/><Relationship Id="rId5" Type="http://schemas.openxmlformats.org/officeDocument/2006/relationships/slideLayout" Target="../slideLayouts/slideLayout56.xml"/><Relationship Id="rId4" Type="http://schemas.openxmlformats.org/officeDocument/2006/relationships/slideLayout" Target="../slideLayouts/slideLayout55.xml"/><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s>
</file>

<file path=ppt/slideMasters/_rels/slideMaster11.xml.rels><?xml version="1.0" encoding="UTF-8" standalone="yes"?>
<Relationships xmlns="http://schemas.openxmlformats.org/package/2006/relationships"><Relationship Id="rId6" Type="http://schemas.openxmlformats.org/officeDocument/2006/relationships/theme" Target="../theme/theme11.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 Type="http://schemas.openxmlformats.org/officeDocument/2006/relationships/slideLayout" Target="../slideLayouts/slideLayout57.xml"/></Relationships>
</file>

<file path=ppt/slideMasters/_rels/slideMaster12.xml.rels><?xml version="1.0" encoding="UTF-8" standalone="yes"?>
<Relationships xmlns="http://schemas.openxmlformats.org/package/2006/relationships"><Relationship Id="rId6" Type="http://schemas.openxmlformats.org/officeDocument/2006/relationships/theme" Target="../theme/theme12.xml"/><Relationship Id="rId5" Type="http://schemas.openxmlformats.org/officeDocument/2006/relationships/slideLayout" Target="../slideLayouts/slideLayout66.xml"/><Relationship Id="rId4" Type="http://schemas.openxmlformats.org/officeDocument/2006/relationships/slideLayout" Target="../slideLayouts/slideLayout65.xml"/><Relationship Id="rId3" Type="http://schemas.openxmlformats.org/officeDocument/2006/relationships/slideLayout" Target="../slideLayouts/slideLayout64.xml"/><Relationship Id="rId2" Type="http://schemas.openxmlformats.org/officeDocument/2006/relationships/slideLayout" Target="../slideLayouts/slideLayout63.xml"/><Relationship Id="rId1" Type="http://schemas.openxmlformats.org/officeDocument/2006/relationships/slideLayout" Target="../slideLayouts/slideLayout62.xml"/></Relationships>
</file>

<file path=ppt/slideMasters/_rels/slideMaster13.xml.rels><?xml version="1.0" encoding="UTF-8" standalone="yes"?>
<Relationships xmlns="http://schemas.openxmlformats.org/package/2006/relationships"><Relationship Id="rId6" Type="http://schemas.openxmlformats.org/officeDocument/2006/relationships/theme" Target="../theme/theme13.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 Type="http://schemas.openxmlformats.org/officeDocument/2006/relationships/slideLayout" Target="../slideLayouts/slideLayout67.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slideLayout" Target="../slideLayouts/slideLayout13.xml"/><Relationship Id="rId7" Type="http://schemas.openxmlformats.org/officeDocument/2006/relationships/slideLayout" Target="../slideLayouts/slideLayout12.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2" Type="http://schemas.openxmlformats.org/officeDocument/2006/relationships/theme" Target="../theme/theme2.xml"/><Relationship Id="rId11" Type="http://schemas.openxmlformats.org/officeDocument/2006/relationships/slideLayout" Target="../slideLayouts/slideLayout16.xml"/><Relationship Id="rId10" Type="http://schemas.openxmlformats.org/officeDocument/2006/relationships/slideLayout" Target="../slideLayouts/slideLayout15.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slideLayout" Target="../slideLayouts/slideLayout26.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slideLayout" Target="../slideLayouts/slideLayout31.xml"/><Relationship Id="rId4" Type="http://schemas.openxmlformats.org/officeDocument/2006/relationships/slideLayout" Target="../slideLayouts/slideLayout30.xml"/><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36.xml"/><Relationship Id="rId4" Type="http://schemas.openxmlformats.org/officeDocument/2006/relationships/slideLayout" Target="../slideLayouts/slideLayout35.xml"/><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slideLayout" Target="../slideLayouts/slideLayout51.xml"/><Relationship Id="rId4" Type="http://schemas.openxmlformats.org/officeDocument/2006/relationships/slideLayout" Target="../slideLayouts/slideLayout50.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8" Type="http://schemas.openxmlformats.org/officeDocument/2006/relationships/slideLayout" Target="../slideLayouts/slideLayout4.xml"/><Relationship Id="rId17" Type="http://schemas.openxmlformats.org/officeDocument/2006/relationships/tags" Target="../tags/tag63.xml"/><Relationship Id="rId16" Type="http://schemas.openxmlformats.org/officeDocument/2006/relationships/tags" Target="../tags/tag62.xml"/><Relationship Id="rId15" Type="http://schemas.openxmlformats.org/officeDocument/2006/relationships/tags" Target="../tags/tag61.xml"/><Relationship Id="rId14" Type="http://schemas.openxmlformats.org/officeDocument/2006/relationships/tags" Target="../tags/tag60.xml"/><Relationship Id="rId13" Type="http://schemas.openxmlformats.org/officeDocument/2006/relationships/tags" Target="../tags/tag59.xml"/><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tags" Target="../tags/tag47.xml"/></Relationships>
</file>

<file path=ppt/slides/_rels/slide11.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media/image28.jpeg"/><Relationship Id="rId6" Type="http://schemas.openxmlformats.org/officeDocument/2006/relationships/tags" Target="../tags/tag67.xml"/><Relationship Id="rId5" Type="http://schemas.openxmlformats.org/officeDocument/2006/relationships/image" Target="../media/image27.jpeg"/><Relationship Id="rId4" Type="http://schemas.openxmlformats.org/officeDocument/2006/relationships/tags" Target="../tags/tag66.xml"/><Relationship Id="rId3" Type="http://schemas.openxmlformats.org/officeDocument/2006/relationships/image" Target="../media/image26.jpeg"/><Relationship Id="rId2" Type="http://schemas.openxmlformats.org/officeDocument/2006/relationships/tags" Target="../tags/tag65.xml"/><Relationship Id="rId16" Type="http://schemas.openxmlformats.org/officeDocument/2006/relationships/notesSlide" Target="../notesSlides/notesSlide6.xml"/><Relationship Id="rId15" Type="http://schemas.openxmlformats.org/officeDocument/2006/relationships/slideLayout" Target="../slideLayouts/slideLayout4.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5.xml"/><Relationship Id="rId1" Type="http://schemas.openxmlformats.org/officeDocument/2006/relationships/image" Target="../media/image30.png"/></Relationships>
</file>

<file path=ppt/slides/_rels/slide14.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image" Target="../media/image32.jpeg"/><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image" Target="../media/image31.jpeg"/><Relationship Id="rId4" Type="http://schemas.openxmlformats.org/officeDocument/2006/relationships/tags" Target="../tags/tag78.xml"/><Relationship Id="rId3" Type="http://schemas.openxmlformats.org/officeDocument/2006/relationships/tags" Target="../tags/tag77.xml"/><Relationship Id="rId23" Type="http://schemas.openxmlformats.org/officeDocument/2006/relationships/slideLayout" Target="../slideLayouts/slideLayout4.xml"/><Relationship Id="rId22" Type="http://schemas.openxmlformats.org/officeDocument/2006/relationships/tags" Target="../tags/tag92.xml"/><Relationship Id="rId21" Type="http://schemas.openxmlformats.org/officeDocument/2006/relationships/tags" Target="../tags/tag91.xml"/><Relationship Id="rId20" Type="http://schemas.openxmlformats.org/officeDocument/2006/relationships/tags" Target="../tags/tag90.xml"/><Relationship Id="rId2" Type="http://schemas.openxmlformats.org/officeDocument/2006/relationships/tags" Target="../tags/tag76.xml"/><Relationship Id="rId19" Type="http://schemas.openxmlformats.org/officeDocument/2006/relationships/tags" Target="../tags/tag89.xml"/><Relationship Id="rId18" Type="http://schemas.openxmlformats.org/officeDocument/2006/relationships/image" Target="../media/image34.jpeg"/><Relationship Id="rId17" Type="http://schemas.openxmlformats.org/officeDocument/2006/relationships/tags" Target="../tags/tag88.xml"/><Relationship Id="rId16" Type="http://schemas.openxmlformats.org/officeDocument/2006/relationships/tags" Target="../tags/tag87.xml"/><Relationship Id="rId15" Type="http://schemas.openxmlformats.org/officeDocument/2006/relationships/tags" Target="../tags/tag86.xml"/><Relationship Id="rId14" Type="http://schemas.openxmlformats.org/officeDocument/2006/relationships/tags" Target="../tags/tag85.xml"/><Relationship Id="rId13" Type="http://schemas.openxmlformats.org/officeDocument/2006/relationships/image" Target="../media/image33.jpeg"/><Relationship Id="rId12" Type="http://schemas.openxmlformats.org/officeDocument/2006/relationships/tags" Target="../tags/tag84.xml"/><Relationship Id="rId11" Type="http://schemas.openxmlformats.org/officeDocument/2006/relationships/tags" Target="../tags/tag83.xml"/><Relationship Id="rId10" Type="http://schemas.openxmlformats.org/officeDocument/2006/relationships/tags" Target="../tags/tag82.xml"/><Relationship Id="rId1" Type="http://schemas.openxmlformats.org/officeDocument/2006/relationships/tags" Target="../tags/tag7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0.xml"/><Relationship Id="rId1"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5.xml"/><Relationship Id="rId1" Type="http://schemas.openxmlformats.org/officeDocument/2006/relationships/image" Target="../media/image36.png"/></Relationships>
</file>

<file path=ppt/slides/_rels/slide17.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image" Target="../media/image37.jpeg"/><Relationship Id="rId3" Type="http://schemas.openxmlformats.org/officeDocument/2006/relationships/tags" Target="../tags/tag95.xml"/><Relationship Id="rId2" Type="http://schemas.openxmlformats.org/officeDocument/2006/relationships/tags" Target="../tags/tag94.xml"/><Relationship Id="rId18" Type="http://schemas.openxmlformats.org/officeDocument/2006/relationships/notesSlide" Target="../notesSlides/notesSlide11.xml"/><Relationship Id="rId17" Type="http://schemas.openxmlformats.org/officeDocument/2006/relationships/slideLayout" Target="../slideLayouts/slideLayout4.xml"/><Relationship Id="rId16" Type="http://schemas.openxmlformats.org/officeDocument/2006/relationships/tags" Target="../tags/tag107.xml"/><Relationship Id="rId15" Type="http://schemas.openxmlformats.org/officeDocument/2006/relationships/tags" Target="../tags/tag106.xml"/><Relationship Id="rId14" Type="http://schemas.openxmlformats.org/officeDocument/2006/relationships/tags" Target="../tags/tag105.xml"/><Relationship Id="rId13" Type="http://schemas.openxmlformats.org/officeDocument/2006/relationships/tags" Target="../tags/tag104.xml"/><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tags" Target="../tags/tag93.xml"/></Relationships>
</file>

<file path=ppt/slides/_rels/slide18.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image" Target="../media/image39.jpeg"/><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image" Target="../media/image38.jpeg"/><Relationship Id="rId4" Type="http://schemas.openxmlformats.org/officeDocument/2006/relationships/tags" Target="../tags/tag111.xml"/><Relationship Id="rId3" Type="http://schemas.openxmlformats.org/officeDocument/2006/relationships/tags" Target="../tags/tag110.xml"/><Relationship Id="rId23" Type="http://schemas.openxmlformats.org/officeDocument/2006/relationships/slideLayout" Target="../slideLayouts/slideLayout4.xml"/><Relationship Id="rId22" Type="http://schemas.openxmlformats.org/officeDocument/2006/relationships/tags" Target="../tags/tag125.xml"/><Relationship Id="rId21" Type="http://schemas.openxmlformats.org/officeDocument/2006/relationships/tags" Target="../tags/tag124.xml"/><Relationship Id="rId20" Type="http://schemas.openxmlformats.org/officeDocument/2006/relationships/tags" Target="../tags/tag123.xml"/><Relationship Id="rId2" Type="http://schemas.openxmlformats.org/officeDocument/2006/relationships/tags" Target="../tags/tag109.xml"/><Relationship Id="rId19" Type="http://schemas.openxmlformats.org/officeDocument/2006/relationships/tags" Target="../tags/tag122.xml"/><Relationship Id="rId18" Type="http://schemas.openxmlformats.org/officeDocument/2006/relationships/image" Target="../media/image41.jpeg"/><Relationship Id="rId17" Type="http://schemas.openxmlformats.org/officeDocument/2006/relationships/tags" Target="../tags/tag121.xml"/><Relationship Id="rId16" Type="http://schemas.openxmlformats.org/officeDocument/2006/relationships/tags" Target="../tags/tag120.xml"/><Relationship Id="rId15" Type="http://schemas.openxmlformats.org/officeDocument/2006/relationships/tags" Target="../tags/tag119.xml"/><Relationship Id="rId14" Type="http://schemas.openxmlformats.org/officeDocument/2006/relationships/tags" Target="../tags/tag118.xml"/><Relationship Id="rId13" Type="http://schemas.openxmlformats.org/officeDocument/2006/relationships/image" Target="../media/image40.jpeg"/><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tags" Target="../tags/tag108.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3.xml"/><Relationship Id="rId2" Type="http://schemas.openxmlformats.org/officeDocument/2006/relationships/image" Target="../media/image42.svg"/><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14.png"/></Relationships>
</file>

<file path=ppt/slides/_rels/slide20.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image" Target="../media/image43.jpeg"/><Relationship Id="rId24" Type="http://schemas.openxmlformats.org/officeDocument/2006/relationships/slideLayout" Target="../slideLayouts/slideLayout4.xml"/><Relationship Id="rId23" Type="http://schemas.openxmlformats.org/officeDocument/2006/relationships/tags" Target="../tags/tag141.xml"/><Relationship Id="rId22" Type="http://schemas.openxmlformats.org/officeDocument/2006/relationships/image" Target="../media/image49.svg"/><Relationship Id="rId21" Type="http://schemas.openxmlformats.org/officeDocument/2006/relationships/image" Target="../media/image48.png"/><Relationship Id="rId20" Type="http://schemas.openxmlformats.org/officeDocument/2006/relationships/tags" Target="../tags/tag140.xml"/><Relationship Id="rId2" Type="http://schemas.openxmlformats.org/officeDocument/2006/relationships/tags" Target="../tags/tag127.xml"/><Relationship Id="rId19" Type="http://schemas.openxmlformats.org/officeDocument/2006/relationships/image" Target="../media/image47.svg"/><Relationship Id="rId18" Type="http://schemas.openxmlformats.org/officeDocument/2006/relationships/image" Target="../media/image46.png"/><Relationship Id="rId17" Type="http://schemas.openxmlformats.org/officeDocument/2006/relationships/tags" Target="../tags/tag139.xml"/><Relationship Id="rId16" Type="http://schemas.openxmlformats.org/officeDocument/2006/relationships/image" Target="../media/image45.svg"/><Relationship Id="rId15" Type="http://schemas.openxmlformats.org/officeDocument/2006/relationships/image" Target="../media/image44.png"/><Relationship Id="rId14" Type="http://schemas.openxmlformats.org/officeDocument/2006/relationships/tags" Target="../tags/tag138.xml"/><Relationship Id="rId13" Type="http://schemas.openxmlformats.org/officeDocument/2006/relationships/tags" Target="../tags/tag137.xml"/><Relationship Id="rId12" Type="http://schemas.openxmlformats.org/officeDocument/2006/relationships/tags" Target="../tags/tag136.xml"/><Relationship Id="rId11" Type="http://schemas.openxmlformats.org/officeDocument/2006/relationships/tags" Target="../tags/tag135.xml"/><Relationship Id="rId10" Type="http://schemas.openxmlformats.org/officeDocument/2006/relationships/tags" Target="../tags/tag134.xml"/><Relationship Id="rId1" Type="http://schemas.openxmlformats.org/officeDocument/2006/relationships/tags" Target="../tags/tag126.xml"/></Relationships>
</file>

<file path=ppt/slides/_rels/slide21.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tags" Target="../tags/tag146.xml"/><Relationship Id="rId7" Type="http://schemas.openxmlformats.org/officeDocument/2006/relationships/image" Target="../media/image52.jpeg"/><Relationship Id="rId6" Type="http://schemas.openxmlformats.org/officeDocument/2006/relationships/tags" Target="../tags/tag145.xml"/><Relationship Id="rId5" Type="http://schemas.openxmlformats.org/officeDocument/2006/relationships/image" Target="../media/image51.jpeg"/><Relationship Id="rId4" Type="http://schemas.openxmlformats.org/officeDocument/2006/relationships/tags" Target="../tags/tag144.xml"/><Relationship Id="rId3" Type="http://schemas.openxmlformats.org/officeDocument/2006/relationships/image" Target="../media/image50.jpeg"/><Relationship Id="rId2" Type="http://schemas.openxmlformats.org/officeDocument/2006/relationships/tags" Target="../tags/tag143.xml"/><Relationship Id="rId16" Type="http://schemas.openxmlformats.org/officeDocument/2006/relationships/notesSlide" Target="../notesSlides/notesSlide13.xml"/><Relationship Id="rId15" Type="http://schemas.openxmlformats.org/officeDocument/2006/relationships/slideLayout" Target="../slideLayouts/slideLayout4.xml"/><Relationship Id="rId14" Type="http://schemas.openxmlformats.org/officeDocument/2006/relationships/tags" Target="../tags/tag152.xml"/><Relationship Id="rId13" Type="http://schemas.openxmlformats.org/officeDocument/2006/relationships/tags" Target="../tags/tag151.xml"/><Relationship Id="rId12" Type="http://schemas.openxmlformats.org/officeDocument/2006/relationships/tags" Target="../tags/tag150.xml"/><Relationship Id="rId11" Type="http://schemas.openxmlformats.org/officeDocument/2006/relationships/tags" Target="../tags/tag149.xml"/><Relationship Id="rId10" Type="http://schemas.openxmlformats.org/officeDocument/2006/relationships/tags" Target="../tags/tag148.xml"/><Relationship Id="rId1" Type="http://schemas.openxmlformats.org/officeDocument/2006/relationships/tags" Target="../tags/tag142.xml"/></Relationships>
</file>

<file path=ppt/slides/_rels/slide22.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3" Type="http://schemas.openxmlformats.org/officeDocument/2006/relationships/slideLayout" Target="../slideLayouts/slideLayout4.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tags" Target="../tags/tag153.xml"/></Relationships>
</file>

<file path=ppt/slides/_rels/slide23.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image" Target="../media/image54.jpeg"/><Relationship Id="rId4" Type="http://schemas.openxmlformats.org/officeDocument/2006/relationships/tags" Target="../tags/tag167.xml"/><Relationship Id="rId3" Type="http://schemas.openxmlformats.org/officeDocument/2006/relationships/image" Target="../media/image53.jpeg"/><Relationship Id="rId2" Type="http://schemas.openxmlformats.org/officeDocument/2006/relationships/tags" Target="../tags/tag166.xml"/><Relationship Id="rId13" Type="http://schemas.openxmlformats.org/officeDocument/2006/relationships/slideLayout" Target="../slideLayouts/slideLayout4.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tags" Target="../tags/tag165.xml"/></Relationships>
</file>

<file path=ppt/slides/_rels/slide24.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0" Type="http://schemas.openxmlformats.org/officeDocument/2006/relationships/slideLayout" Target="../slideLayouts/slideLayout4.xml"/><Relationship Id="rId2" Type="http://schemas.openxmlformats.org/officeDocument/2006/relationships/tags" Target="../tags/tag176.xml"/><Relationship Id="rId19" Type="http://schemas.openxmlformats.org/officeDocument/2006/relationships/tags" Target="../tags/tag189.xml"/><Relationship Id="rId18" Type="http://schemas.openxmlformats.org/officeDocument/2006/relationships/image" Target="../media/image58.svg"/><Relationship Id="rId17" Type="http://schemas.openxmlformats.org/officeDocument/2006/relationships/image" Target="../media/image57.png"/><Relationship Id="rId16" Type="http://schemas.openxmlformats.org/officeDocument/2006/relationships/tags" Target="../tags/tag188.xml"/><Relationship Id="rId15" Type="http://schemas.openxmlformats.org/officeDocument/2006/relationships/image" Target="../media/image56.svg"/><Relationship Id="rId14" Type="http://schemas.openxmlformats.org/officeDocument/2006/relationships/image" Target="../media/image55.png"/><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tags" Target="../tags/tag175.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197.xml"/><Relationship Id="rId7" Type="http://schemas.openxmlformats.org/officeDocument/2006/relationships/tags" Target="../tags/tag196.xml"/><Relationship Id="rId6" Type="http://schemas.openxmlformats.org/officeDocument/2006/relationships/tags" Target="../tags/tag195.xml"/><Relationship Id="rId5" Type="http://schemas.openxmlformats.org/officeDocument/2006/relationships/tags" Target="../tags/tag194.xml"/><Relationship Id="rId4" Type="http://schemas.openxmlformats.org/officeDocument/2006/relationships/tags" Target="../tags/tag193.xml"/><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s>
</file>

<file path=ppt/slides/_rels/slide26.xml.rels><?xml version="1.0" encoding="UTF-8" standalone="yes"?>
<Relationships xmlns="http://schemas.openxmlformats.org/package/2006/relationships"><Relationship Id="rId9" Type="http://schemas.openxmlformats.org/officeDocument/2006/relationships/tags" Target="../tags/tag205.xml"/><Relationship Id="rId8" Type="http://schemas.openxmlformats.org/officeDocument/2006/relationships/tags" Target="../tags/tag204.xml"/><Relationship Id="rId7" Type="http://schemas.openxmlformats.org/officeDocument/2006/relationships/tags" Target="../tags/tag203.xml"/><Relationship Id="rId6" Type="http://schemas.openxmlformats.org/officeDocument/2006/relationships/tags" Target="../tags/tag202.xml"/><Relationship Id="rId5" Type="http://schemas.openxmlformats.org/officeDocument/2006/relationships/tags" Target="../tags/tag201.xml"/><Relationship Id="rId4" Type="http://schemas.openxmlformats.org/officeDocument/2006/relationships/tags" Target="../tags/tag200.xml"/><Relationship Id="rId3" Type="http://schemas.openxmlformats.org/officeDocument/2006/relationships/tags" Target="../tags/tag199.xml"/><Relationship Id="rId2" Type="http://schemas.openxmlformats.org/officeDocument/2006/relationships/image" Target="../media/image59.jpeg"/><Relationship Id="rId10" Type="http://schemas.openxmlformats.org/officeDocument/2006/relationships/slideLayout" Target="../slideLayouts/slideLayout4.xml"/><Relationship Id="rId1" Type="http://schemas.openxmlformats.org/officeDocument/2006/relationships/tags" Target="../tags/tag198.xml"/></Relationships>
</file>

<file path=ppt/slides/_rels/slide27.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image" Target="../media/image61.jpeg"/><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image" Target="../media/image60.jpeg"/><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3" Type="http://schemas.openxmlformats.org/officeDocument/2006/relationships/slideLayout" Target="../slideLayouts/slideLayout4.xml"/><Relationship Id="rId12" Type="http://schemas.openxmlformats.org/officeDocument/2006/relationships/tags" Target="../tags/tag215.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tags" Target="../tags/tag206.xml"/></Relationships>
</file>

<file path=ppt/slides/_rels/slide28.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tags" Target="../tags/tag221.xml"/><Relationship Id="rId6" Type="http://schemas.openxmlformats.org/officeDocument/2006/relationships/tags" Target="../tags/tag220.xml"/><Relationship Id="rId5" Type="http://schemas.openxmlformats.org/officeDocument/2006/relationships/tags" Target="../tags/tag219.xml"/><Relationship Id="rId4" Type="http://schemas.openxmlformats.org/officeDocument/2006/relationships/tags" Target="../tags/tag218.xml"/><Relationship Id="rId3" Type="http://schemas.openxmlformats.org/officeDocument/2006/relationships/tags" Target="../tags/tag217.xml"/><Relationship Id="rId2" Type="http://schemas.openxmlformats.org/officeDocument/2006/relationships/image" Target="../media/image62.jpeg"/><Relationship Id="rId12" Type="http://schemas.openxmlformats.org/officeDocument/2006/relationships/notesSlide" Target="../notesSlides/notesSlide14.xml"/><Relationship Id="rId11" Type="http://schemas.openxmlformats.org/officeDocument/2006/relationships/slideLayout" Target="../slideLayouts/slideLayout4.xml"/><Relationship Id="rId10" Type="http://schemas.openxmlformats.org/officeDocument/2006/relationships/tags" Target="../tags/tag224.xml"/><Relationship Id="rId1" Type="http://schemas.openxmlformats.org/officeDocument/2006/relationships/tags" Target="../tags/tag216.xml"/></Relationships>
</file>

<file path=ppt/slides/_rels/slide29.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image" Target="../media/image63.jpeg"/><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3" Type="http://schemas.openxmlformats.org/officeDocument/2006/relationships/slideLayout" Target="../slideLayouts/slideLayout4.xml"/><Relationship Id="rId12" Type="http://schemas.openxmlformats.org/officeDocument/2006/relationships/tags" Target="../tags/tag234.xml"/><Relationship Id="rId11" Type="http://schemas.openxmlformats.org/officeDocument/2006/relationships/image" Target="../media/image64.jpeg"/><Relationship Id="rId10" Type="http://schemas.openxmlformats.org/officeDocument/2006/relationships/tags" Target="../tags/tag233.xml"/><Relationship Id="rId1" Type="http://schemas.openxmlformats.org/officeDocument/2006/relationships/tags" Target="../tags/tag22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15.png"/></Relationships>
</file>

<file path=ppt/slides/_rels/slide30.xml.rels><?xml version="1.0" encoding="UTF-8" standalone="yes"?>
<Relationships xmlns="http://schemas.openxmlformats.org/package/2006/relationships"><Relationship Id="rId9" Type="http://schemas.openxmlformats.org/officeDocument/2006/relationships/tags" Target="../tags/tag243.xml"/><Relationship Id="rId8" Type="http://schemas.openxmlformats.org/officeDocument/2006/relationships/tags" Target="../tags/tag242.xml"/><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5" Type="http://schemas.openxmlformats.org/officeDocument/2006/relationships/slideLayout" Target="../slideLayouts/slideLayout20.xml"/><Relationship Id="rId14" Type="http://schemas.openxmlformats.org/officeDocument/2006/relationships/tags" Target="../tags/tag247.xml"/><Relationship Id="rId13" Type="http://schemas.openxmlformats.org/officeDocument/2006/relationships/image" Target="../media/image65.png"/><Relationship Id="rId12" Type="http://schemas.openxmlformats.org/officeDocument/2006/relationships/tags" Target="../tags/tag246.xml"/><Relationship Id="rId11" Type="http://schemas.openxmlformats.org/officeDocument/2006/relationships/tags" Target="../tags/tag245.xml"/><Relationship Id="rId10" Type="http://schemas.openxmlformats.org/officeDocument/2006/relationships/tags" Target="../tags/tag244.xml"/><Relationship Id="rId1" Type="http://schemas.openxmlformats.org/officeDocument/2006/relationships/tags" Target="../tags/tag235.xml"/></Relationships>
</file>

<file path=ppt/slides/_rels/slide31.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5" Type="http://schemas.openxmlformats.org/officeDocument/2006/relationships/slideLayout" Target="../slideLayouts/slideLayout40.xml"/><Relationship Id="rId14" Type="http://schemas.openxmlformats.org/officeDocument/2006/relationships/tags" Target="../tags/tag260.xml"/><Relationship Id="rId13" Type="http://schemas.openxmlformats.org/officeDocument/2006/relationships/image" Target="../media/image66.png"/><Relationship Id="rId12" Type="http://schemas.openxmlformats.org/officeDocument/2006/relationships/tags" Target="../tags/tag259.xml"/><Relationship Id="rId11" Type="http://schemas.openxmlformats.org/officeDocument/2006/relationships/tags" Target="../tags/tag258.xml"/><Relationship Id="rId10" Type="http://schemas.openxmlformats.org/officeDocument/2006/relationships/tags" Target="../tags/tag257.xml"/><Relationship Id="rId1" Type="http://schemas.openxmlformats.org/officeDocument/2006/relationships/tags" Target="../tags/tag248.xml"/></Relationships>
</file>

<file path=ppt/slides/_rels/slide32.xml.rels><?xml version="1.0" encoding="UTF-8" standalone="yes"?>
<Relationships xmlns="http://schemas.openxmlformats.org/package/2006/relationships"><Relationship Id="rId9" Type="http://schemas.openxmlformats.org/officeDocument/2006/relationships/image" Target="../media/image68.jpeg"/><Relationship Id="rId8" Type="http://schemas.openxmlformats.org/officeDocument/2006/relationships/tags" Target="../tags/tag267.xml"/><Relationship Id="rId7" Type="http://schemas.openxmlformats.org/officeDocument/2006/relationships/image" Target="../media/image67.jpeg"/><Relationship Id="rId6" Type="http://schemas.openxmlformats.org/officeDocument/2006/relationships/tags" Target="../tags/tag266.xml"/><Relationship Id="rId5" Type="http://schemas.openxmlformats.org/officeDocument/2006/relationships/tags" Target="../tags/tag265.xml"/><Relationship Id="rId4" Type="http://schemas.openxmlformats.org/officeDocument/2006/relationships/tags" Target="../tags/tag264.xml"/><Relationship Id="rId3" Type="http://schemas.openxmlformats.org/officeDocument/2006/relationships/tags" Target="../tags/tag263.xml"/><Relationship Id="rId23" Type="http://schemas.openxmlformats.org/officeDocument/2006/relationships/slideLayout" Target="../slideLayouts/slideLayout4.xml"/><Relationship Id="rId22" Type="http://schemas.openxmlformats.org/officeDocument/2006/relationships/tags" Target="../tags/tag278.xml"/><Relationship Id="rId21" Type="http://schemas.openxmlformats.org/officeDocument/2006/relationships/tags" Target="../tags/tag277.xml"/><Relationship Id="rId20" Type="http://schemas.openxmlformats.org/officeDocument/2006/relationships/tags" Target="../tags/tag276.xml"/><Relationship Id="rId2" Type="http://schemas.openxmlformats.org/officeDocument/2006/relationships/tags" Target="../tags/tag262.xml"/><Relationship Id="rId19" Type="http://schemas.openxmlformats.org/officeDocument/2006/relationships/tags" Target="../tags/tag275.xml"/><Relationship Id="rId18" Type="http://schemas.openxmlformats.org/officeDocument/2006/relationships/tags" Target="../tags/tag274.xml"/><Relationship Id="rId17" Type="http://schemas.openxmlformats.org/officeDocument/2006/relationships/tags" Target="../tags/tag273.xml"/><Relationship Id="rId16" Type="http://schemas.openxmlformats.org/officeDocument/2006/relationships/tags" Target="../tags/tag272.xml"/><Relationship Id="rId15" Type="http://schemas.openxmlformats.org/officeDocument/2006/relationships/tags" Target="../tags/tag271.xml"/><Relationship Id="rId14" Type="http://schemas.openxmlformats.org/officeDocument/2006/relationships/tags" Target="../tags/tag270.xml"/><Relationship Id="rId13" Type="http://schemas.openxmlformats.org/officeDocument/2006/relationships/image" Target="../media/image70.jpeg"/><Relationship Id="rId12" Type="http://schemas.openxmlformats.org/officeDocument/2006/relationships/tags" Target="../tags/tag269.xml"/><Relationship Id="rId11" Type="http://schemas.openxmlformats.org/officeDocument/2006/relationships/image" Target="../media/image69.jpeg"/><Relationship Id="rId10" Type="http://schemas.openxmlformats.org/officeDocument/2006/relationships/tags" Target="../tags/tag268.xml"/><Relationship Id="rId1" Type="http://schemas.openxmlformats.org/officeDocument/2006/relationships/tags" Target="../tags/tag261.xml"/></Relationships>
</file>

<file path=ppt/slides/_rels/slide33.xml.rels><?xml version="1.0" encoding="UTF-8" standalone="yes"?>
<Relationships xmlns="http://schemas.openxmlformats.org/package/2006/relationships"><Relationship Id="rId9" Type="http://schemas.openxmlformats.org/officeDocument/2006/relationships/tags" Target="../tags/tag287.xml"/><Relationship Id="rId8" Type="http://schemas.openxmlformats.org/officeDocument/2006/relationships/tags" Target="../tags/tag286.xml"/><Relationship Id="rId7" Type="http://schemas.openxmlformats.org/officeDocument/2006/relationships/tags" Target="../tags/tag285.xml"/><Relationship Id="rId6" Type="http://schemas.openxmlformats.org/officeDocument/2006/relationships/tags" Target="../tags/tag284.xml"/><Relationship Id="rId5" Type="http://schemas.openxmlformats.org/officeDocument/2006/relationships/tags" Target="../tags/tag283.xml"/><Relationship Id="rId4" Type="http://schemas.openxmlformats.org/officeDocument/2006/relationships/tags" Target="../tags/tag282.xml"/><Relationship Id="rId3" Type="http://schemas.openxmlformats.org/officeDocument/2006/relationships/tags" Target="../tags/tag281.xml"/><Relationship Id="rId2" Type="http://schemas.openxmlformats.org/officeDocument/2006/relationships/tags" Target="../tags/tag280.xml"/><Relationship Id="rId15" Type="http://schemas.openxmlformats.org/officeDocument/2006/relationships/slideLayout" Target="../slideLayouts/slideLayout45.xml"/><Relationship Id="rId14" Type="http://schemas.openxmlformats.org/officeDocument/2006/relationships/tags" Target="../tags/tag291.xml"/><Relationship Id="rId13" Type="http://schemas.openxmlformats.org/officeDocument/2006/relationships/image" Target="../media/image71.png"/><Relationship Id="rId12" Type="http://schemas.openxmlformats.org/officeDocument/2006/relationships/tags" Target="../tags/tag290.xml"/><Relationship Id="rId11" Type="http://schemas.openxmlformats.org/officeDocument/2006/relationships/tags" Target="../tags/tag289.xml"/><Relationship Id="rId10" Type="http://schemas.openxmlformats.org/officeDocument/2006/relationships/tags" Target="../tags/tag288.xml"/><Relationship Id="rId1" Type="http://schemas.openxmlformats.org/officeDocument/2006/relationships/tags" Target="../tags/tag279.xml"/></Relationships>
</file>

<file path=ppt/slides/_rels/slide34.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3" Type="http://schemas.openxmlformats.org/officeDocument/2006/relationships/slideLayout" Target="../slideLayouts/slideLayout50.xml"/><Relationship Id="rId12" Type="http://schemas.openxmlformats.org/officeDocument/2006/relationships/tags" Target="../tags/tag302.xml"/><Relationship Id="rId11" Type="http://schemas.openxmlformats.org/officeDocument/2006/relationships/image" Target="../media/image72.png"/><Relationship Id="rId10" Type="http://schemas.openxmlformats.org/officeDocument/2006/relationships/tags" Target="../tags/tag301.xml"/><Relationship Id="rId1" Type="http://schemas.openxmlformats.org/officeDocument/2006/relationships/tags" Target="../tags/tag292.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3.xml"/><Relationship Id="rId2" Type="http://schemas.openxmlformats.org/officeDocument/2006/relationships/image" Target="../media/image73.svg"/><Relationship Id="rId1" Type="http://schemas.openxmlformats.org/officeDocument/2006/relationships/image" Target="../media/image16.png"/></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55.xml"/><Relationship Id="rId4" Type="http://schemas.openxmlformats.org/officeDocument/2006/relationships/tags" Target="../tags/tag305.xml"/><Relationship Id="rId3" Type="http://schemas.openxmlformats.org/officeDocument/2006/relationships/image" Target="../media/image74.png"/><Relationship Id="rId2" Type="http://schemas.openxmlformats.org/officeDocument/2006/relationships/tags" Target="../tags/tag304.xml"/><Relationship Id="rId1" Type="http://schemas.openxmlformats.org/officeDocument/2006/relationships/tags" Target="../tags/tag303.xml"/></Relationships>
</file>

<file path=ppt/slides/_rels/slide37.xml.rels><?xml version="1.0" encoding="UTF-8" standalone="yes"?>
<Relationships xmlns="http://schemas.openxmlformats.org/package/2006/relationships"><Relationship Id="rId9" Type="http://schemas.openxmlformats.org/officeDocument/2006/relationships/tags" Target="../tags/tag312.xml"/><Relationship Id="rId8" Type="http://schemas.openxmlformats.org/officeDocument/2006/relationships/tags" Target="../tags/tag311.xml"/><Relationship Id="rId7" Type="http://schemas.openxmlformats.org/officeDocument/2006/relationships/image" Target="../media/image76.svg"/><Relationship Id="rId6" Type="http://schemas.openxmlformats.org/officeDocument/2006/relationships/image" Target="../media/image75.png"/><Relationship Id="rId5" Type="http://schemas.openxmlformats.org/officeDocument/2006/relationships/tags" Target="../tags/tag310.xml"/><Relationship Id="rId4" Type="http://schemas.openxmlformats.org/officeDocument/2006/relationships/tags" Target="../tags/tag309.xml"/><Relationship Id="rId3" Type="http://schemas.openxmlformats.org/officeDocument/2006/relationships/tags" Target="../tags/tag308.xml"/><Relationship Id="rId2" Type="http://schemas.openxmlformats.org/officeDocument/2006/relationships/tags" Target="../tags/tag307.xml"/><Relationship Id="rId14" Type="http://schemas.openxmlformats.org/officeDocument/2006/relationships/slideLayout" Target="../slideLayouts/slideLayout60.xml"/><Relationship Id="rId13" Type="http://schemas.openxmlformats.org/officeDocument/2006/relationships/tags" Target="../tags/tag316.xml"/><Relationship Id="rId12" Type="http://schemas.openxmlformats.org/officeDocument/2006/relationships/tags" Target="../tags/tag315.xml"/><Relationship Id="rId11" Type="http://schemas.openxmlformats.org/officeDocument/2006/relationships/tags" Target="../tags/tag314.xml"/><Relationship Id="rId10" Type="http://schemas.openxmlformats.org/officeDocument/2006/relationships/tags" Target="../tags/tag313.xml"/><Relationship Id="rId1" Type="http://schemas.openxmlformats.org/officeDocument/2006/relationships/tags" Target="../tags/tag306.xml"/></Relationships>
</file>

<file path=ppt/slides/_rels/slide38.xml.rels><?xml version="1.0" encoding="UTF-8" standalone="yes"?>
<Relationships xmlns="http://schemas.openxmlformats.org/package/2006/relationships"><Relationship Id="rId9" Type="http://schemas.openxmlformats.org/officeDocument/2006/relationships/tags" Target="../tags/tag324.xml"/><Relationship Id="rId8" Type="http://schemas.openxmlformats.org/officeDocument/2006/relationships/tags" Target="../tags/tag323.xml"/><Relationship Id="rId7" Type="http://schemas.openxmlformats.org/officeDocument/2006/relationships/tags" Target="../tags/tag322.xml"/><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tags" Target="../tags/tag319.xml"/><Relationship Id="rId30" Type="http://schemas.openxmlformats.org/officeDocument/2006/relationships/slideLayout" Target="../slideLayouts/slideLayout4.xml"/><Relationship Id="rId3" Type="http://schemas.openxmlformats.org/officeDocument/2006/relationships/image" Target="../media/image77.jpeg"/><Relationship Id="rId29" Type="http://schemas.openxmlformats.org/officeDocument/2006/relationships/tags" Target="../tags/tag336.xml"/><Relationship Id="rId28" Type="http://schemas.openxmlformats.org/officeDocument/2006/relationships/image" Target="../media/image79.svg"/><Relationship Id="rId27" Type="http://schemas.openxmlformats.org/officeDocument/2006/relationships/image" Target="../media/image78.png"/><Relationship Id="rId26" Type="http://schemas.openxmlformats.org/officeDocument/2006/relationships/tags" Target="../tags/tag335.xml"/><Relationship Id="rId25" Type="http://schemas.openxmlformats.org/officeDocument/2006/relationships/image" Target="../media/image47.svg"/><Relationship Id="rId24" Type="http://schemas.openxmlformats.org/officeDocument/2006/relationships/image" Target="../media/image46.png"/><Relationship Id="rId23" Type="http://schemas.openxmlformats.org/officeDocument/2006/relationships/tags" Target="../tags/tag334.xml"/><Relationship Id="rId22" Type="http://schemas.openxmlformats.org/officeDocument/2006/relationships/tags" Target="../tags/tag333.xml"/><Relationship Id="rId21" Type="http://schemas.openxmlformats.org/officeDocument/2006/relationships/tags" Target="../tags/tag332.xml"/><Relationship Id="rId20" Type="http://schemas.openxmlformats.org/officeDocument/2006/relationships/tags" Target="../tags/tag331.xml"/><Relationship Id="rId2" Type="http://schemas.openxmlformats.org/officeDocument/2006/relationships/tags" Target="../tags/tag318.xml"/><Relationship Id="rId19" Type="http://schemas.openxmlformats.org/officeDocument/2006/relationships/tags" Target="../tags/tag330.xml"/><Relationship Id="rId18" Type="http://schemas.openxmlformats.org/officeDocument/2006/relationships/tags" Target="../tags/tag329.xml"/><Relationship Id="rId17" Type="http://schemas.openxmlformats.org/officeDocument/2006/relationships/tags" Target="../tags/tag328.xml"/><Relationship Id="rId16" Type="http://schemas.openxmlformats.org/officeDocument/2006/relationships/image" Target="../media/image49.svg"/><Relationship Id="rId15" Type="http://schemas.openxmlformats.org/officeDocument/2006/relationships/image" Target="../media/image48.png"/><Relationship Id="rId14" Type="http://schemas.openxmlformats.org/officeDocument/2006/relationships/tags" Target="../tags/tag327.xml"/><Relationship Id="rId13" Type="http://schemas.openxmlformats.org/officeDocument/2006/relationships/tags" Target="../tags/tag326.xml"/><Relationship Id="rId12" Type="http://schemas.openxmlformats.org/officeDocument/2006/relationships/image" Target="../media/image45.svg"/><Relationship Id="rId11" Type="http://schemas.openxmlformats.org/officeDocument/2006/relationships/image" Target="../media/image44.png"/><Relationship Id="rId10" Type="http://schemas.openxmlformats.org/officeDocument/2006/relationships/tags" Target="../tags/tag325.xml"/><Relationship Id="rId1" Type="http://schemas.openxmlformats.org/officeDocument/2006/relationships/tags" Target="../tags/tag317.xml"/></Relationships>
</file>

<file path=ppt/slides/_rels/slide39.xml.rels><?xml version="1.0" encoding="UTF-8" standalone="yes"?>
<Relationships xmlns="http://schemas.openxmlformats.org/package/2006/relationships"><Relationship Id="rId9" Type="http://schemas.openxmlformats.org/officeDocument/2006/relationships/image" Target="../media/image80.png"/><Relationship Id="rId8" Type="http://schemas.openxmlformats.org/officeDocument/2006/relationships/tags" Target="../tags/tag344.xml"/><Relationship Id="rId7" Type="http://schemas.openxmlformats.org/officeDocument/2006/relationships/tags" Target="../tags/tag343.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5" Type="http://schemas.openxmlformats.org/officeDocument/2006/relationships/slideLayout" Target="../slideLayouts/slideLayout4.xml"/><Relationship Id="rId14" Type="http://schemas.openxmlformats.org/officeDocument/2006/relationships/tags" Target="../tags/tag346.xml"/><Relationship Id="rId13" Type="http://schemas.openxmlformats.org/officeDocument/2006/relationships/image" Target="../media/image83.svg"/><Relationship Id="rId12" Type="http://schemas.openxmlformats.org/officeDocument/2006/relationships/image" Target="../media/image82.png"/><Relationship Id="rId11" Type="http://schemas.openxmlformats.org/officeDocument/2006/relationships/tags" Target="../tags/tag345.xml"/><Relationship Id="rId10" Type="http://schemas.openxmlformats.org/officeDocument/2006/relationships/image" Target="../media/image81.svg"/><Relationship Id="rId1" Type="http://schemas.openxmlformats.org/officeDocument/2006/relationships/tags" Target="../tags/tag33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9" Type="http://schemas.openxmlformats.org/officeDocument/2006/relationships/tags" Target="../tags/tag354.xml"/><Relationship Id="rId8" Type="http://schemas.openxmlformats.org/officeDocument/2006/relationships/tags" Target="../tags/tag353.xml"/><Relationship Id="rId7" Type="http://schemas.openxmlformats.org/officeDocument/2006/relationships/tags" Target="../tags/tag352.xml"/><Relationship Id="rId6" Type="http://schemas.openxmlformats.org/officeDocument/2006/relationships/tags" Target="../tags/tag351.xml"/><Relationship Id="rId5" Type="http://schemas.openxmlformats.org/officeDocument/2006/relationships/tags" Target="../tags/tag350.xml"/><Relationship Id="rId4" Type="http://schemas.openxmlformats.org/officeDocument/2006/relationships/tags" Target="../tags/tag349.xml"/><Relationship Id="rId3" Type="http://schemas.openxmlformats.org/officeDocument/2006/relationships/tags" Target="../tags/tag348.xml"/><Relationship Id="rId2" Type="http://schemas.openxmlformats.org/officeDocument/2006/relationships/image" Target="../media/image22.jpeg"/><Relationship Id="rId12" Type="http://schemas.openxmlformats.org/officeDocument/2006/relationships/slideLayout" Target="../slideLayouts/slideLayout4.xml"/><Relationship Id="rId11" Type="http://schemas.openxmlformats.org/officeDocument/2006/relationships/tags" Target="../tags/tag356.xml"/><Relationship Id="rId10" Type="http://schemas.openxmlformats.org/officeDocument/2006/relationships/tags" Target="../tags/tag355.xml"/><Relationship Id="rId1" Type="http://schemas.openxmlformats.org/officeDocument/2006/relationships/tags" Target="../tags/tag347.xml"/></Relationships>
</file>

<file path=ppt/slides/_rels/slide41.xml.rels><?xml version="1.0" encoding="UTF-8" standalone="yes"?>
<Relationships xmlns="http://schemas.openxmlformats.org/package/2006/relationships"><Relationship Id="rId9" Type="http://schemas.openxmlformats.org/officeDocument/2006/relationships/tags" Target="../tags/tag363.xml"/><Relationship Id="rId8" Type="http://schemas.openxmlformats.org/officeDocument/2006/relationships/tags" Target="../tags/tag362.xml"/><Relationship Id="rId7" Type="http://schemas.openxmlformats.org/officeDocument/2006/relationships/image" Target="../media/image85.jpeg"/><Relationship Id="rId6" Type="http://schemas.openxmlformats.org/officeDocument/2006/relationships/tags" Target="../tags/tag361.xml"/><Relationship Id="rId5" Type="http://schemas.openxmlformats.org/officeDocument/2006/relationships/image" Target="../media/image84.jpeg"/><Relationship Id="rId4" Type="http://schemas.openxmlformats.org/officeDocument/2006/relationships/tags" Target="../tags/tag360.xml"/><Relationship Id="rId3" Type="http://schemas.openxmlformats.org/officeDocument/2006/relationships/tags" Target="../tags/tag359.xml"/><Relationship Id="rId2" Type="http://schemas.openxmlformats.org/officeDocument/2006/relationships/tags" Target="../tags/tag358.xml"/><Relationship Id="rId12" Type="http://schemas.openxmlformats.org/officeDocument/2006/relationships/notesSlide" Target="../notesSlides/notesSlide16.xml"/><Relationship Id="rId11" Type="http://schemas.openxmlformats.org/officeDocument/2006/relationships/slideLayout" Target="../slideLayouts/slideLayout4.xml"/><Relationship Id="rId10" Type="http://schemas.openxmlformats.org/officeDocument/2006/relationships/tags" Target="../tags/tag364.xml"/><Relationship Id="rId1" Type="http://schemas.openxmlformats.org/officeDocument/2006/relationships/tags" Target="../tags/tag357.xml"/></Relationships>
</file>

<file path=ppt/slides/_rels/slide42.xml.rels><?xml version="1.0" encoding="UTF-8" standalone="yes"?>
<Relationships xmlns="http://schemas.openxmlformats.org/package/2006/relationships"><Relationship Id="rId9" Type="http://schemas.openxmlformats.org/officeDocument/2006/relationships/tags" Target="../tags/tag372.xml"/><Relationship Id="rId8" Type="http://schemas.openxmlformats.org/officeDocument/2006/relationships/tags" Target="../tags/tag371.xml"/><Relationship Id="rId7" Type="http://schemas.openxmlformats.org/officeDocument/2006/relationships/tags" Target="../tags/tag370.xml"/><Relationship Id="rId6" Type="http://schemas.openxmlformats.org/officeDocument/2006/relationships/tags" Target="../tags/tag369.xml"/><Relationship Id="rId5" Type="http://schemas.openxmlformats.org/officeDocument/2006/relationships/tags" Target="../tags/tag368.xml"/><Relationship Id="rId4" Type="http://schemas.openxmlformats.org/officeDocument/2006/relationships/tags" Target="../tags/tag367.xml"/><Relationship Id="rId3" Type="http://schemas.openxmlformats.org/officeDocument/2006/relationships/image" Target="../media/image86.jpeg"/><Relationship Id="rId2" Type="http://schemas.openxmlformats.org/officeDocument/2006/relationships/tags" Target="../tags/tag366.xml"/><Relationship Id="rId17" Type="http://schemas.openxmlformats.org/officeDocument/2006/relationships/notesSlide" Target="../notesSlides/notesSlide17.xml"/><Relationship Id="rId16" Type="http://schemas.openxmlformats.org/officeDocument/2006/relationships/slideLayout" Target="../slideLayouts/slideLayout4.xml"/><Relationship Id="rId15" Type="http://schemas.openxmlformats.org/officeDocument/2006/relationships/tags" Target="../tags/tag378.xml"/><Relationship Id="rId14" Type="http://schemas.openxmlformats.org/officeDocument/2006/relationships/tags" Target="../tags/tag377.xml"/><Relationship Id="rId13" Type="http://schemas.openxmlformats.org/officeDocument/2006/relationships/tags" Target="../tags/tag376.xml"/><Relationship Id="rId12" Type="http://schemas.openxmlformats.org/officeDocument/2006/relationships/tags" Target="../tags/tag375.xml"/><Relationship Id="rId11" Type="http://schemas.openxmlformats.org/officeDocument/2006/relationships/tags" Target="../tags/tag374.xml"/><Relationship Id="rId10" Type="http://schemas.openxmlformats.org/officeDocument/2006/relationships/tags" Target="../tags/tag373.xml"/><Relationship Id="rId1" Type="http://schemas.openxmlformats.org/officeDocument/2006/relationships/tags" Target="../tags/tag365.xml"/></Relationships>
</file>

<file path=ppt/slides/_rels/slide43.xml.rels><?xml version="1.0" encoding="UTF-8" standalone="yes"?>
<Relationships xmlns="http://schemas.openxmlformats.org/package/2006/relationships"><Relationship Id="rId9" Type="http://schemas.openxmlformats.org/officeDocument/2006/relationships/tags" Target="../tags/tag387.xml"/><Relationship Id="rId8" Type="http://schemas.openxmlformats.org/officeDocument/2006/relationships/tags" Target="../tags/tag386.xml"/><Relationship Id="rId7" Type="http://schemas.openxmlformats.org/officeDocument/2006/relationships/tags" Target="../tags/tag385.xml"/><Relationship Id="rId6" Type="http://schemas.openxmlformats.org/officeDocument/2006/relationships/tags" Target="../tags/tag384.xml"/><Relationship Id="rId5" Type="http://schemas.openxmlformats.org/officeDocument/2006/relationships/tags" Target="../tags/tag383.xml"/><Relationship Id="rId4" Type="http://schemas.openxmlformats.org/officeDocument/2006/relationships/tags" Target="../tags/tag382.xml"/><Relationship Id="rId3" Type="http://schemas.openxmlformats.org/officeDocument/2006/relationships/tags" Target="../tags/tag381.xml"/><Relationship Id="rId2" Type="http://schemas.openxmlformats.org/officeDocument/2006/relationships/tags" Target="../tags/tag380.xml"/><Relationship Id="rId13" Type="http://schemas.openxmlformats.org/officeDocument/2006/relationships/slideLayout" Target="../slideLayouts/slideLayout4.xml"/><Relationship Id="rId12" Type="http://schemas.openxmlformats.org/officeDocument/2006/relationships/tags" Target="../tags/tag390.xml"/><Relationship Id="rId11" Type="http://schemas.openxmlformats.org/officeDocument/2006/relationships/tags" Target="../tags/tag389.xml"/><Relationship Id="rId10" Type="http://schemas.openxmlformats.org/officeDocument/2006/relationships/tags" Target="../tags/tag388.xml"/><Relationship Id="rId1" Type="http://schemas.openxmlformats.org/officeDocument/2006/relationships/tags" Target="../tags/tag379.xml"/></Relationships>
</file>

<file path=ppt/slides/_rels/slide44.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tags" Target="../tags/tag398.xml"/><Relationship Id="rId7" Type="http://schemas.openxmlformats.org/officeDocument/2006/relationships/tags" Target="../tags/tag397.xml"/><Relationship Id="rId6" Type="http://schemas.openxmlformats.org/officeDocument/2006/relationships/tags" Target="../tags/tag396.xml"/><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tags" Target="../tags/tag393.xml"/><Relationship Id="rId2" Type="http://schemas.openxmlformats.org/officeDocument/2006/relationships/tags" Target="../tags/tag392.xml"/><Relationship Id="rId1" Type="http://schemas.openxmlformats.org/officeDocument/2006/relationships/tags" Target="../tags/tag391.xml"/></Relationships>
</file>

<file path=ppt/slides/_rels/slide45.xml.rels><?xml version="1.0" encoding="UTF-8" standalone="yes"?>
<Relationships xmlns="http://schemas.openxmlformats.org/package/2006/relationships"><Relationship Id="rId9" Type="http://schemas.openxmlformats.org/officeDocument/2006/relationships/tags" Target="../tags/tag407.xml"/><Relationship Id="rId8" Type="http://schemas.openxmlformats.org/officeDocument/2006/relationships/tags" Target="../tags/tag406.xml"/><Relationship Id="rId7" Type="http://schemas.openxmlformats.org/officeDocument/2006/relationships/tags" Target="../tags/tag405.xml"/><Relationship Id="rId6" Type="http://schemas.openxmlformats.org/officeDocument/2006/relationships/tags" Target="../tags/tag404.xml"/><Relationship Id="rId5" Type="http://schemas.openxmlformats.org/officeDocument/2006/relationships/tags" Target="../tags/tag403.xml"/><Relationship Id="rId4" Type="http://schemas.openxmlformats.org/officeDocument/2006/relationships/tags" Target="../tags/tag402.xml"/><Relationship Id="rId3" Type="http://schemas.openxmlformats.org/officeDocument/2006/relationships/tags" Target="../tags/tag401.xml"/><Relationship Id="rId27" Type="http://schemas.openxmlformats.org/officeDocument/2006/relationships/slideLayout" Target="../slideLayouts/slideLayout70.xml"/><Relationship Id="rId26" Type="http://schemas.openxmlformats.org/officeDocument/2006/relationships/tags" Target="../tags/tag416.xml"/><Relationship Id="rId25" Type="http://schemas.openxmlformats.org/officeDocument/2006/relationships/image" Target="../media/image81.svg"/><Relationship Id="rId24" Type="http://schemas.openxmlformats.org/officeDocument/2006/relationships/image" Target="../media/image80.png"/><Relationship Id="rId23" Type="http://schemas.openxmlformats.org/officeDocument/2006/relationships/tags" Target="../tags/tag415.xml"/><Relationship Id="rId22" Type="http://schemas.openxmlformats.org/officeDocument/2006/relationships/image" Target="../media/image90.svg"/><Relationship Id="rId21" Type="http://schemas.openxmlformats.org/officeDocument/2006/relationships/image" Target="../media/image89.png"/><Relationship Id="rId20" Type="http://schemas.openxmlformats.org/officeDocument/2006/relationships/tags" Target="../tags/tag414.xml"/><Relationship Id="rId2" Type="http://schemas.openxmlformats.org/officeDocument/2006/relationships/tags" Target="../tags/tag400.xml"/><Relationship Id="rId19" Type="http://schemas.openxmlformats.org/officeDocument/2006/relationships/image" Target="../media/image88.svg"/><Relationship Id="rId18" Type="http://schemas.openxmlformats.org/officeDocument/2006/relationships/image" Target="../media/image87.png"/><Relationship Id="rId17" Type="http://schemas.openxmlformats.org/officeDocument/2006/relationships/tags" Target="../tags/tag413.xml"/><Relationship Id="rId16" Type="http://schemas.openxmlformats.org/officeDocument/2006/relationships/image" Target="../media/image83.svg"/><Relationship Id="rId15" Type="http://schemas.openxmlformats.org/officeDocument/2006/relationships/image" Target="../media/image82.png"/><Relationship Id="rId14" Type="http://schemas.openxmlformats.org/officeDocument/2006/relationships/tags" Target="../tags/tag412.xml"/><Relationship Id="rId13" Type="http://schemas.openxmlformats.org/officeDocument/2006/relationships/tags" Target="../tags/tag411.xml"/><Relationship Id="rId12" Type="http://schemas.openxmlformats.org/officeDocument/2006/relationships/tags" Target="../tags/tag410.xml"/><Relationship Id="rId11" Type="http://schemas.openxmlformats.org/officeDocument/2006/relationships/tags" Target="../tags/tag409.xml"/><Relationship Id="rId10" Type="http://schemas.openxmlformats.org/officeDocument/2006/relationships/tags" Target="../tags/tag408.xml"/><Relationship Id="rId1" Type="http://schemas.openxmlformats.org/officeDocument/2006/relationships/tags" Target="../tags/tag399.xml"/></Relationships>
</file>

<file path=ppt/slides/_rels/slide46.xml.rels><?xml version="1.0" encoding="UTF-8" standalone="yes"?>
<Relationships xmlns="http://schemas.openxmlformats.org/package/2006/relationships"><Relationship Id="rId9" Type="http://schemas.openxmlformats.org/officeDocument/2006/relationships/tags" Target="../tags/tag425.xml"/><Relationship Id="rId8" Type="http://schemas.openxmlformats.org/officeDocument/2006/relationships/tags" Target="../tags/tag424.xml"/><Relationship Id="rId7" Type="http://schemas.openxmlformats.org/officeDocument/2006/relationships/tags" Target="../tags/tag423.xml"/><Relationship Id="rId6" Type="http://schemas.openxmlformats.org/officeDocument/2006/relationships/tags" Target="../tags/tag422.xml"/><Relationship Id="rId5" Type="http://schemas.openxmlformats.org/officeDocument/2006/relationships/tags" Target="../tags/tag421.xml"/><Relationship Id="rId4" Type="http://schemas.openxmlformats.org/officeDocument/2006/relationships/tags" Target="../tags/tag420.xml"/><Relationship Id="rId3" Type="http://schemas.openxmlformats.org/officeDocument/2006/relationships/tags" Target="../tags/tag419.xml"/><Relationship Id="rId2" Type="http://schemas.openxmlformats.org/officeDocument/2006/relationships/tags" Target="../tags/tag418.xml"/><Relationship Id="rId12" Type="http://schemas.openxmlformats.org/officeDocument/2006/relationships/slideLayout" Target="../slideLayouts/slideLayout4.xml"/><Relationship Id="rId11" Type="http://schemas.openxmlformats.org/officeDocument/2006/relationships/tags" Target="../tags/tag427.xml"/><Relationship Id="rId10" Type="http://schemas.openxmlformats.org/officeDocument/2006/relationships/tags" Target="../tags/tag426.xml"/><Relationship Id="rId1" Type="http://schemas.openxmlformats.org/officeDocument/2006/relationships/tags" Target="../tags/tag41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17.svg"/><Relationship Id="rId1" Type="http://schemas.openxmlformats.org/officeDocument/2006/relationships/image" Target="../media/image16.png"/></Relationships>
</file>

<file path=ppt/slides/_rels/slide6.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image" Target="../media/image18.jpeg"/><Relationship Id="rId2" Type="http://schemas.openxmlformats.org/officeDocument/2006/relationships/tags" Target="../tags/tag3.xml"/><Relationship Id="rId16" Type="http://schemas.openxmlformats.org/officeDocument/2006/relationships/notesSlide" Target="../notesSlides/notesSlide5.xml"/><Relationship Id="rId15" Type="http://schemas.openxmlformats.org/officeDocument/2006/relationships/slideLayout" Target="../slideLayouts/slideLayout4.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9" Type="http://schemas.openxmlformats.org/officeDocument/2006/relationships/image" Target="../media/image19.jpeg"/><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5" Type="http://schemas.openxmlformats.org/officeDocument/2006/relationships/slideLayout" Target="../slideLayouts/slideLayout4.xml"/><Relationship Id="rId14" Type="http://schemas.openxmlformats.org/officeDocument/2006/relationships/tags" Target="../tags/tag25.xml"/><Relationship Id="rId13" Type="http://schemas.openxmlformats.org/officeDocument/2006/relationships/image" Target="../media/image21.jpeg"/><Relationship Id="rId12" Type="http://schemas.openxmlformats.org/officeDocument/2006/relationships/tags" Target="../tags/tag24.xml"/><Relationship Id="rId11" Type="http://schemas.openxmlformats.org/officeDocument/2006/relationships/image" Target="../media/image20.jpeg"/><Relationship Id="rId10" Type="http://schemas.openxmlformats.org/officeDocument/2006/relationships/tags" Target="../tags/tag23.xml"/><Relationship Id="rId1" Type="http://schemas.openxmlformats.org/officeDocument/2006/relationships/tags" Target="../tags/tag15.xml"/></Relationships>
</file>

<file path=ppt/slides/_rels/slide8.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image" Target="../media/image22.jpeg"/><Relationship Id="rId12" Type="http://schemas.openxmlformats.org/officeDocument/2006/relationships/slideLayout" Target="../slideLayouts/slideLayout4.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6.xml"/></Relationships>
</file>

<file path=ppt/slides/_rels/slide9.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image" Target="../media/image24.jpeg"/><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image" Target="../media/image23.jpeg"/><Relationship Id="rId2" Type="http://schemas.openxmlformats.org/officeDocument/2006/relationships/tags" Target="../tags/tag37.xml"/><Relationship Id="rId15" Type="http://schemas.openxmlformats.org/officeDocument/2006/relationships/slideLayout" Target="../slideLayouts/slideLayout4.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image" Target="../media/image25.jpeg"/><Relationship Id="rId10" Type="http://schemas.openxmlformats.org/officeDocument/2006/relationships/tags" Target="../tags/tag43.xml"/><Relationship Id="rId1" Type="http://schemas.openxmlformats.org/officeDocument/2006/relationships/tags" Target="../tags/tag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0"/>
          <p:cNvSpPr/>
          <p:nvPr/>
        </p:nvSpPr>
        <p:spPr>
          <a:xfrm>
            <a:off x="2465705" y="3577590"/>
            <a:ext cx="3197225" cy="539750"/>
          </a:xfrm>
          <a:prstGeom prst="roundRect">
            <a:avLst>
              <a:gd name="adj" fmla="val 50000"/>
            </a:avLst>
          </a:prstGeom>
          <a:noFill/>
          <a:ln w="12700">
            <a:solidFill>
              <a:schemeClr val="accent2"/>
            </a:solidFill>
            <a:round/>
          </a:ln>
          <a:effectLst/>
        </p:spPr>
        <p:txBody>
          <a:bodyPr vert="horz" wrap="square" lIns="91440" tIns="45720" rIns="91440" bIns="45720" numCol="1" anchor="ctr"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559BE0"/>
                </a:solidFill>
                <a:effectLst/>
                <a:uLnTx/>
                <a:uFillTx/>
                <a:latin typeface="汉仪雅酷黑 85W" panose="020B0904020202020204" charset="-122"/>
                <a:ea typeface="汉仪雅酷黑 85W" panose="020B0904020202020204" charset="-122"/>
                <a:cs typeface="+mn-cs"/>
              </a:rPr>
              <a:t>北京出版社</a:t>
            </a:r>
            <a:endParaRPr kumimoji="0" lang="zh-CN" altLang="en-US" sz="2400" b="0" i="0" u="none" strike="noStrike" kern="1200" cap="none" spc="0" normalizeH="0" baseline="0" noProof="0">
              <a:ln>
                <a:noFill/>
              </a:ln>
              <a:solidFill>
                <a:srgbClr val="559BE0"/>
              </a:solidFill>
              <a:effectLst/>
              <a:uLnTx/>
              <a:uFillTx/>
              <a:latin typeface="汉仪雅酷黑 85W" panose="020B0904020202020204" charset="-122"/>
              <a:ea typeface="汉仪雅酷黑 85W" panose="020B0904020202020204" charset="-122"/>
              <a:cs typeface="+mn-cs"/>
            </a:endParaRPr>
          </a:p>
        </p:txBody>
      </p:sp>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srgbClr val="2374C4"/>
                </a:solidFill>
                <a:effectLst/>
                <a:uLnTx/>
                <a:uFillTx/>
                <a:latin typeface="汉仪雅酷黑 85W" panose="020B0904020202020204" charset="-122"/>
                <a:ea typeface="汉仪雅酷黑 85W" panose="020B0904020202020204" charset="-122"/>
                <a:cs typeface="思源黑体 CN Light" panose="020B0300000000000000" charset="-122"/>
                <a:sym typeface="思源宋体 CN" panose="02020400000000000000" pitchFamily="18" charset="-122"/>
              </a:rPr>
              <a:t>网络综合布线</a:t>
            </a:r>
            <a:endParaRPr kumimoji="0" lang="zh-CN" altLang="en-US" sz="6000" b="0" i="0" u="none" strike="noStrike" kern="1200" cap="none" spc="0" normalizeH="0" baseline="0" noProof="0" dirty="0">
              <a:ln>
                <a:noFill/>
              </a:ln>
              <a:solidFill>
                <a:srgbClr val="2374C4"/>
              </a:solidFill>
              <a:effectLst/>
              <a:uLnTx/>
              <a:uFillTx/>
              <a:latin typeface="汉仪雅酷黑 85W" panose="020B0904020202020204" charset="-122"/>
              <a:ea typeface="汉仪雅酷黑 85W" panose="020B0904020202020204" charset="-122"/>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2026920" y="745490"/>
            <a:ext cx="9469120" cy="33464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5.</a:t>
            </a:r>
            <a:r>
              <a:rPr lang="zh-CN" altLang="en-US" sz="3200">
                <a:solidFill>
                  <a:schemeClr val="accent2">
                    <a:lumMod val="75000"/>
                  </a:schemeClr>
                </a:solidFill>
              </a:rPr>
              <a:t>压接水晶头</a:t>
            </a:r>
            <a:endParaRPr lang="zh-CN" altLang="en-US" sz="3200">
              <a:solidFill>
                <a:schemeClr val="accent2">
                  <a:lumMod val="75000"/>
                </a:schemeClr>
              </a:solidFill>
            </a:endParaRPr>
          </a:p>
        </p:txBody>
      </p:sp>
      <p:sp>
        <p:nvSpPr>
          <p:cNvPr id="3" name="矩形: 圆角 2"/>
          <p:cNvSpPr/>
          <p:nvPr>
            <p:custDataLst>
              <p:tags r:id="rId2"/>
            </p:custDataLst>
          </p:nvPr>
        </p:nvSpPr>
        <p:spPr>
          <a:xfrm>
            <a:off x="696595"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3"/>
            </p:custDataLst>
          </p:nvPr>
        </p:nvSpPr>
        <p:spPr>
          <a:xfrm>
            <a:off x="961406"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将白橙线对准水晶头的第一个刀片插入，确保每芯线对准一个刀片，并插入到底。</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6"/>
          <p:cNvSpPr/>
          <p:nvPr>
            <p:custDataLst>
              <p:tags r:id="rId5"/>
            </p:custDataLst>
          </p:nvPr>
        </p:nvSpPr>
        <p:spPr>
          <a:xfrm>
            <a:off x="964581" y="2832999"/>
            <a:ext cx="2703989" cy="455322"/>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1"/>
                </a:solidFill>
                <a:latin typeface="+mn-ea"/>
                <a:cs typeface="+mn-ea"/>
              </a:rPr>
              <a:t>正确插入双绞线</a:t>
            </a:r>
            <a:endParaRPr lang="zh-CN" altLang="en-US" sz="2000" b="1">
              <a:solidFill>
                <a:schemeClr val="accent1"/>
              </a:solidFill>
              <a:latin typeface="+mn-ea"/>
              <a:cs typeface="+mn-ea"/>
            </a:endParaRPr>
          </a:p>
        </p:txBody>
      </p:sp>
      <p:sp>
        <p:nvSpPr>
          <p:cNvPr id="12" name="矩形: 圆角 2"/>
          <p:cNvSpPr/>
          <p:nvPr>
            <p:custDataLst>
              <p:tags r:id="rId6"/>
            </p:custDataLst>
          </p:nvPr>
        </p:nvSpPr>
        <p:spPr>
          <a:xfrm>
            <a:off x="4481418"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7"/>
            </p:custDataLst>
          </p:nvPr>
        </p:nvSpPr>
        <p:spPr>
          <a:xfrm>
            <a:off x="4746228" y="365283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将水晶头放入网络压线钳对应的刀口中，用力一次压紧，确保水晶头与线芯的牢固连接。</a:t>
            </a:r>
            <a:endParaRPr lang="zh-CN" altLang="en-US" sz="1600" dirty="0">
              <a:solidFill>
                <a:schemeClr val="tx1">
                  <a:lumMod val="85000"/>
                  <a:lumOff val="15000"/>
                </a:schemeClr>
              </a:solidFill>
              <a:latin typeface="+mn-ea"/>
              <a:cs typeface="+mn-ea"/>
            </a:endParaRPr>
          </a:p>
        </p:txBody>
      </p:sp>
      <p:sp>
        <p:nvSpPr>
          <p:cNvPr id="14" name="圆角矩形 39"/>
          <p:cNvSpPr/>
          <p:nvPr>
            <p:custDataLst>
              <p:tags r:id="rId8"/>
            </p:custDataLst>
          </p:nvPr>
        </p:nvSpPr>
        <p:spPr>
          <a:xfrm>
            <a:off x="4746228" y="1977603"/>
            <a:ext cx="694096" cy="68012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5" name="矩形 9"/>
          <p:cNvSpPr/>
          <p:nvPr>
            <p:custDataLst>
              <p:tags r:id="rId9"/>
            </p:custDataLst>
          </p:nvPr>
        </p:nvSpPr>
        <p:spPr>
          <a:xfrm>
            <a:off x="4751943" y="2845064"/>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2"/>
                </a:solidFill>
                <a:latin typeface="+mn-ea"/>
                <a:cs typeface="+mn-ea"/>
              </a:rPr>
              <a:t>使用压线钳压紧水晶头</a:t>
            </a:r>
            <a:endParaRPr lang="zh-CN" altLang="en-US" sz="2000" b="1">
              <a:solidFill>
                <a:schemeClr val="accent2"/>
              </a:solidFill>
              <a:latin typeface="+mn-ea"/>
              <a:cs typeface="+mn-ea"/>
            </a:endParaRPr>
          </a:p>
        </p:txBody>
      </p:sp>
      <p:sp>
        <p:nvSpPr>
          <p:cNvPr id="63" name="矩形: 圆角 2"/>
          <p:cNvSpPr/>
          <p:nvPr>
            <p:custDataLst>
              <p:tags r:id="rId10"/>
            </p:custDataLst>
          </p:nvPr>
        </p:nvSpPr>
        <p:spPr>
          <a:xfrm>
            <a:off x="8266240"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11"/>
            </p:custDataLst>
          </p:nvPr>
        </p:nvSpPr>
        <p:spPr>
          <a:xfrm>
            <a:off x="8531051"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在压接水晶头后，应检查三角压块是否翻转并压紧护套，以保证连接的可靠性。</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531051" y="1977603"/>
            <a:ext cx="694096" cy="680125"/>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17" name="直接连接符 79"/>
          <p:cNvCxnSpPr/>
          <p:nvPr>
            <p:custDataLst>
              <p:tags r:id="rId13"/>
            </p:custDataLst>
          </p:nvPr>
        </p:nvCxnSpPr>
        <p:spPr>
          <a:xfrm flipV="1">
            <a:off x="882026"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4"/>
            </p:custDataLst>
          </p:nvPr>
        </p:nvCxnSpPr>
        <p:spPr>
          <a:xfrm>
            <a:off x="4666848" y="3452160"/>
            <a:ext cx="2844332"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flipV="1">
            <a:off x="8451671" y="3452160"/>
            <a:ext cx="2844332"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6"/>
            </p:custDataLst>
          </p:nvPr>
        </p:nvSpPr>
        <p:spPr>
          <a:xfrm>
            <a:off x="8531051" y="2850145"/>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chemeClr val="accent3"/>
                </a:solidFill>
                <a:latin typeface="+mn-ea"/>
                <a:cs typeface="+mn-ea"/>
              </a:rPr>
              <a:t>检查水晶头的压接质量</a:t>
            </a:r>
            <a:endParaRPr lang="zh-CN" altLang="en-US" sz="2000" b="1" dirty="0">
              <a:solidFill>
                <a:schemeClr val="accent3"/>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638935" y="746760"/>
            <a:ext cx="3378835" cy="669925"/>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en-US" altLang="en-US" spc="0" dirty="0">
                <a:solidFill>
                  <a:schemeClr val="accent1"/>
                </a:solidFill>
                <a:uFillTx/>
              </a:rPr>
              <a:t>6.</a:t>
            </a:r>
            <a:r>
              <a:rPr lang="zh-CN" altLang="en-US" spc="0" dirty="0">
                <a:solidFill>
                  <a:schemeClr val="accent1"/>
                </a:solidFill>
                <a:uFillTx/>
              </a:rPr>
              <a:t>测试与验收</a:t>
            </a:r>
            <a:endParaRPr lang="zh-CN" altLang="en-US" spc="0" dirty="0">
              <a:solidFill>
                <a:schemeClr val="accent1"/>
              </a:solidFill>
              <a:uFillTx/>
            </a:endParaRPr>
          </a:p>
        </p:txBody>
      </p:sp>
      <p:pic>
        <p:nvPicPr>
          <p:cNvPr id="2" name="图片 4" descr="/data/temp/3fd27355-96e5-11f0-af38-56d16b1b3697.jpg@base@tag=imgScale&amp;m=1&amp;w=690&amp;h=370&amp;q=953fd27355-96e5-11f0-af38-56d16b1b3697"/>
          <p:cNvPicPr>
            <a:picLocks noChangeAspect="1"/>
          </p:cNvPicPr>
          <p:nvPr>
            <p:custDataLst>
              <p:tags r:id="rId2"/>
            </p:custDataLst>
          </p:nvPr>
        </p:nvPicPr>
        <p:blipFill>
          <a:blip r:embed="rId3"/>
          <a:srcRect t="9862" b="9862"/>
          <a:stretch>
            <a:fillRect/>
          </a:stretch>
        </p:blipFill>
        <p:spPr>
          <a:xfrm>
            <a:off x="1546606" y="3148287"/>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3fd2736a-96e5-11f0-af38-56d16b1b3697.jpg@base@tag=imgScale&amp;m=1&amp;w=690&amp;h=370&amp;q=953fd2736a-96e5-11f0-af38-56d16b1b3697"/>
          <p:cNvPicPr>
            <a:picLocks noChangeAspect="1"/>
          </p:cNvPicPr>
          <p:nvPr>
            <p:custDataLst>
              <p:tags r:id="rId4"/>
            </p:custDataLst>
          </p:nvPr>
        </p:nvPicPr>
        <p:blipFill>
          <a:blip r:embed="rId5"/>
          <a:srcRect t="7833" b="7833"/>
          <a:stretch>
            <a:fillRect/>
          </a:stretch>
        </p:blipFill>
        <p:spPr>
          <a:xfrm>
            <a:off x="1546606" y="4772789"/>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35" descr="/data/temp/3fd273ee-96e5-11f0-af38-56d16b1b3697.jpg@base@tag=imgScale&amp;m=1&amp;w=690&amp;h=370&amp;q=953fd273ee-96e5-11f0-af38-56d16b1b3697"/>
          <p:cNvPicPr>
            <a:picLocks noChangeAspect="1"/>
          </p:cNvPicPr>
          <p:nvPr>
            <p:custDataLst>
              <p:tags r:id="rId6"/>
            </p:custDataLst>
          </p:nvPr>
        </p:nvPicPr>
        <p:blipFill>
          <a:blip r:embed="rId7"/>
          <a:srcRect t="19443"/>
          <a:stretch>
            <a:fillRect/>
          </a:stretch>
        </p:blipFill>
        <p:spPr>
          <a:xfrm>
            <a:off x="1546606" y="1521884"/>
            <a:ext cx="2480804" cy="133230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7" name="矩形 36"/>
          <p:cNvSpPr/>
          <p:nvPr>
            <p:custDataLst>
              <p:tags r:id="rId8"/>
            </p:custDataLst>
          </p:nvPr>
        </p:nvSpPr>
        <p:spPr>
          <a:xfrm>
            <a:off x="4232910" y="1816100"/>
            <a:ext cx="697357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制作完成的跳线两端水晶头分别插入网线测试仪对应的插口中，以进行测试。</a:t>
            </a:r>
            <a:endParaRPr lang="zh-CN" altLang="en-US" sz="1600">
              <a:ln>
                <a:noFill/>
                <a:prstDash val="sysDot"/>
              </a:ln>
              <a:solidFill>
                <a:schemeClr val="tx1">
                  <a:lumMod val="85000"/>
                  <a:lumOff val="15000"/>
                </a:schemeClr>
              </a:solidFill>
              <a:latin typeface="+mn-ea"/>
              <a:cs typeface="+mn-ea"/>
              <a:sym typeface="+mn-ea"/>
            </a:endParaRPr>
          </a:p>
        </p:txBody>
      </p:sp>
      <p:sp>
        <p:nvSpPr>
          <p:cNvPr id="8" name="矩形 37"/>
          <p:cNvSpPr/>
          <p:nvPr>
            <p:custDataLst>
              <p:tags r:id="rId9"/>
            </p:custDataLst>
          </p:nvPr>
        </p:nvSpPr>
        <p:spPr>
          <a:xfrm>
            <a:off x="4232910" y="1522095"/>
            <a:ext cx="697357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使用网线测试仪</a:t>
            </a:r>
            <a:endParaRPr lang="zh-CN" altLang="en-US" sz="2000" b="1">
              <a:solidFill>
                <a:schemeClr val="accent1"/>
              </a:solidFill>
              <a:latin typeface="+mn-ea"/>
              <a:cs typeface="+mn-ea"/>
            </a:endParaRPr>
          </a:p>
        </p:txBody>
      </p:sp>
      <p:sp>
        <p:nvSpPr>
          <p:cNvPr id="9" name="矩形 40"/>
          <p:cNvSpPr/>
          <p:nvPr>
            <p:custDataLst>
              <p:tags r:id="rId10"/>
            </p:custDataLst>
          </p:nvPr>
        </p:nvSpPr>
        <p:spPr>
          <a:xfrm>
            <a:off x="4232910" y="3441065"/>
            <a:ext cx="697357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打开测线仪测试开关后，观察测试仪指示灯的闪烁顺序是否正确，以判断跳线是否制作成功。</a:t>
            </a:r>
            <a:endParaRPr lang="zh-CN" altLang="en-US" sz="1600">
              <a:ln>
                <a:noFill/>
                <a:prstDash val="sysDot"/>
              </a:ln>
              <a:solidFill>
                <a:schemeClr val="tx1">
                  <a:lumMod val="85000"/>
                  <a:lumOff val="15000"/>
                </a:schemeClr>
              </a:solidFill>
              <a:latin typeface="+mn-ea"/>
              <a:cs typeface="+mn-ea"/>
              <a:sym typeface="+mn-ea"/>
            </a:endParaRPr>
          </a:p>
        </p:txBody>
      </p:sp>
      <p:sp>
        <p:nvSpPr>
          <p:cNvPr id="11" name="矩形 41"/>
          <p:cNvSpPr/>
          <p:nvPr>
            <p:custDataLst>
              <p:tags r:id="rId11"/>
            </p:custDataLst>
          </p:nvPr>
        </p:nvSpPr>
        <p:spPr>
          <a:xfrm>
            <a:off x="4232910" y="3146425"/>
            <a:ext cx="697357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观察指示灯闪烁顺序</a:t>
            </a:r>
            <a:endParaRPr lang="zh-CN" altLang="en-US" sz="2000" b="1">
              <a:solidFill>
                <a:schemeClr val="accent2"/>
              </a:solidFill>
              <a:latin typeface="+mn-ea"/>
              <a:cs typeface="+mn-ea"/>
            </a:endParaRPr>
          </a:p>
        </p:txBody>
      </p:sp>
      <p:sp>
        <p:nvSpPr>
          <p:cNvPr id="13" name="矩形 44"/>
          <p:cNvSpPr/>
          <p:nvPr>
            <p:custDataLst>
              <p:tags r:id="rId12"/>
            </p:custDataLst>
          </p:nvPr>
        </p:nvSpPr>
        <p:spPr>
          <a:xfrm>
            <a:off x="4232910" y="5065395"/>
            <a:ext cx="697357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根据指示灯的闪烁顺序，可以判断出跳线是否按照正确的线序排列，以及是否存在连接问题。</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3"/>
            </p:custDataLst>
          </p:nvPr>
        </p:nvSpPr>
        <p:spPr>
          <a:xfrm>
            <a:off x="4232910" y="4770755"/>
            <a:ext cx="697357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测试结果的正确性判断</a:t>
            </a:r>
            <a:endParaRPr lang="zh-CN" altLang="en-US" sz="2000" b="1">
              <a:solidFill>
                <a:schemeClr val="accent3"/>
              </a:solidFill>
              <a:latin typeface="+mn-ea"/>
              <a:cs typeface="+mn-ea"/>
            </a:endParaRPr>
          </a:p>
        </p:txBody>
      </p:sp>
    </p:spTree>
    <p:custDataLst>
      <p:tags r:id="rId14"/>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027060" y="2003120"/>
            <a:ext cx="10389235" cy="1017484"/>
            <a:chOff x="901330" y="2407434"/>
            <a:chExt cx="10389235" cy="1017484"/>
          </a:xfrm>
        </p:grpSpPr>
        <p:sp>
          <p:nvSpPr>
            <p:cNvPr id="7" name="矩形 6"/>
            <p:cNvSpPr/>
            <p:nvPr/>
          </p:nvSpPr>
          <p:spPr>
            <a:xfrm>
              <a:off x="901330" y="2407434"/>
              <a:ext cx="10389235" cy="883920"/>
            </a:xfrm>
            <a:prstGeom prst="rect">
              <a:avLst/>
            </a:prstGeom>
            <a:solidFill>
              <a:schemeClr val="bg1">
                <a:lumMod val="95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汉仪雅酷黑 85W" panose="020B0904020202020204" charset="-122"/>
                <a:ea typeface="汉仪正圆-55W" panose="00020600040101010101" charset="-122"/>
                <a:cs typeface="+mn-cs"/>
              </a:endParaRPr>
            </a:p>
          </p:txBody>
        </p:sp>
        <p:sp>
          <p:nvSpPr>
            <p:cNvPr id="2" name="文本框 1"/>
            <p:cNvSpPr txBox="1"/>
            <p:nvPr/>
          </p:nvSpPr>
          <p:spPr>
            <a:xfrm>
              <a:off x="1026893" y="2462336"/>
              <a:ext cx="10058449" cy="829945"/>
            </a:xfrm>
            <a:prstGeom prst="rect">
              <a:avLst/>
            </a:prstGeom>
            <a:noFill/>
          </p:spPr>
          <p:txBody>
            <a:bodyPr wrap="square" rtlCol="0" anchor="t">
              <a:spAutoFit/>
            </a:body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网络跳线主要用于计算机网卡与信息模块之间的连接、配线设备之间的连接。网络跳线的做法应遵循国际标准</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EIA/TIA- 568</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，有</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T568A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和</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T568B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两种端接方式，如图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5- 7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所示。</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sp>
          <p:nvSpPr>
            <p:cNvPr id="8" name="矩形: 圆角 7"/>
            <p:cNvSpPr/>
            <p:nvPr/>
          </p:nvSpPr>
          <p:spPr>
            <a:xfrm>
              <a:off x="10091829" y="3291911"/>
              <a:ext cx="993198" cy="13300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200" b="0" i="0" u="none" strike="noStrike" kern="1200" cap="none" spc="0" normalizeH="0" baseline="0" noProof="0" dirty="0">
                <a:ln>
                  <a:noFill/>
                </a:ln>
                <a:solidFill>
                  <a:srgbClr val="000000">
                    <a:lumMod val="75000"/>
                    <a:lumOff val="25000"/>
                  </a:srgbClr>
                </a:solidFill>
                <a:effectLst/>
                <a:uLnTx/>
                <a:uFillTx/>
                <a:latin typeface="汉仪雅酷黑 85W" panose="020B0904020202020204" charset="-122"/>
                <a:ea typeface="汉仪正圆-55W" panose="00020600040101010101" charset="-122"/>
                <a:cs typeface="+mn-cs"/>
                <a:sym typeface="思源黑体 CN Regular" panose="020B0500000000000000" pitchFamily="34" charset="-122"/>
              </a:endParaRPr>
            </a:p>
          </p:txBody>
        </p:sp>
      </p:grpSp>
      <p:sp>
        <p:nvSpPr>
          <p:cNvPr id="5" name="文本框 4"/>
          <p:cNvSpPr txBox="1"/>
          <p:nvPr/>
        </p:nvSpPr>
        <p:spPr>
          <a:xfrm>
            <a:off x="1874520" y="362903"/>
            <a:ext cx="5400040" cy="1359535"/>
          </a:xfrm>
          <a:prstGeom prst="rect">
            <a:avLst/>
          </a:prstGeom>
          <a:noFill/>
        </p:spPr>
        <p:txBody>
          <a:bodyPr wrap="square" lIns="0" tIns="0" rIns="0" bIns="0" rtlCol="0" anchor="ctr" anchorCtr="0">
            <a:spAutoFit/>
          </a:bodyPr>
          <a:lstStyle/>
          <a:p>
            <a:pPr marR="0" lvl="0" indent="0" algn="l" defTabSz="914400" rtl="0" fontAlgn="auto">
              <a:lnSpc>
                <a:spcPct val="13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mn-cs"/>
                <a:sym typeface="+mn-lt"/>
              </a:rPr>
              <a:t>知识链接</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mn-cs"/>
              <a:sym typeface="+mn-lt"/>
            </a:endParaRPr>
          </a:p>
          <a:p>
            <a:pPr marR="0" lvl="0" indent="0" algn="l" defTabSz="914400" rtl="0" fontAlgn="auto">
              <a:lnSpc>
                <a:spcPct val="13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mn-cs"/>
                <a:sym typeface="+mn-lt"/>
              </a:rPr>
              <a:t>1. </a:t>
            </a:r>
            <a:r>
              <a:rPr kumimoji="0" lang="zh-CN" altLang="en-US" sz="32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mn-cs"/>
                <a:sym typeface="+mn-lt"/>
              </a:rPr>
              <a:t>网络跳线线序</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mn-cs"/>
              <a:sym typeface="+mn-lt"/>
            </a:endParaRPr>
          </a:p>
        </p:txBody>
      </p:sp>
      <p:pic>
        <p:nvPicPr>
          <p:cNvPr id="3" name="图片 2"/>
          <p:cNvPicPr>
            <a:picLocks noChangeAspect="1"/>
          </p:cNvPicPr>
          <p:nvPr/>
        </p:nvPicPr>
        <p:blipFill>
          <a:blip r:embed="rId1"/>
          <a:stretch>
            <a:fillRect/>
          </a:stretch>
        </p:blipFill>
        <p:spPr>
          <a:xfrm>
            <a:off x="2536825" y="3020695"/>
            <a:ext cx="6696710" cy="31007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5765" y="796608"/>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mn-cs"/>
                <a:sym typeface="+mn-lt"/>
              </a:rPr>
              <a:t>2. RJ-45 </a:t>
            </a:r>
            <a:r>
              <a:rPr kumimoji="0" lang="zh-CN" altLang="en-US" sz="32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mn-cs"/>
                <a:sym typeface="+mn-lt"/>
              </a:rPr>
              <a:t>水晶头端接原理</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mn-cs"/>
              <a:sym typeface="+mn-lt"/>
            </a:endParaRPr>
          </a:p>
        </p:txBody>
      </p:sp>
      <p:sp>
        <p:nvSpPr>
          <p:cNvPr id="2" name="文本框 1"/>
          <p:cNvSpPr txBox="1"/>
          <p:nvPr/>
        </p:nvSpPr>
        <p:spPr>
          <a:xfrm>
            <a:off x="1529080" y="1289050"/>
            <a:ext cx="9300210" cy="1050925"/>
          </a:xfrm>
          <a:prstGeom prst="rect">
            <a:avLst/>
          </a:prstGeom>
          <a:noFill/>
        </p:spPr>
        <p:txBody>
          <a:bodyPr wrap="square" rtlCol="0">
            <a:spAutoFit/>
          </a:bodyPr>
          <a:p>
            <a:pPr indent="0" fontAlgn="auto">
              <a:lnSpc>
                <a:spcPct val="130000"/>
              </a:lnSpc>
            </a:pPr>
            <a:r>
              <a:rPr lang="zh-CN" altLang="en-US" sz="1600">
                <a:latin typeface="宋体" panose="02010600030101010101" pitchFamily="2" charset="-122"/>
                <a:ea typeface="宋体" panose="02010600030101010101" pitchFamily="2" charset="-122"/>
                <a:cs typeface="宋体" panose="02010600030101010101" pitchFamily="2" charset="-122"/>
              </a:rPr>
              <a:t>利用压线钳的机械压力使</a:t>
            </a:r>
            <a:r>
              <a:rPr lang="en-US" altLang="zh-CN" sz="1600">
                <a:latin typeface="宋体" panose="02010600030101010101" pitchFamily="2" charset="-122"/>
                <a:ea typeface="宋体" panose="02010600030101010101" pitchFamily="2" charset="-122"/>
                <a:cs typeface="宋体" panose="02010600030101010101" pitchFamily="2" charset="-122"/>
              </a:rPr>
              <a:t> RJ -45 </a:t>
            </a:r>
            <a:r>
              <a:rPr lang="zh-CN" altLang="en-US" sz="1600">
                <a:latin typeface="宋体" panose="02010600030101010101" pitchFamily="2" charset="-122"/>
                <a:ea typeface="宋体" panose="02010600030101010101" pitchFamily="2" charset="-122"/>
                <a:cs typeface="宋体" panose="02010600030101010101" pitchFamily="2" charset="-122"/>
              </a:rPr>
              <a:t>水晶头中的刀片首先压破线芯绝缘护套，然后再压入铜线芯中，实现刀片与铜线芯的长期电气连接。每个</a:t>
            </a:r>
            <a:r>
              <a:rPr lang="en-US" altLang="zh-CN" sz="1600">
                <a:latin typeface="宋体" panose="02010600030101010101" pitchFamily="2" charset="-122"/>
                <a:ea typeface="宋体" panose="02010600030101010101" pitchFamily="2" charset="-122"/>
                <a:cs typeface="宋体" panose="02010600030101010101" pitchFamily="2" charset="-122"/>
              </a:rPr>
              <a:t> RJ -45 </a:t>
            </a:r>
            <a:r>
              <a:rPr lang="zh-CN" altLang="en-US" sz="1600">
                <a:latin typeface="宋体" panose="02010600030101010101" pitchFamily="2" charset="-122"/>
                <a:ea typeface="宋体" panose="02010600030101010101" pitchFamily="2" charset="-122"/>
                <a:cs typeface="宋体" panose="02010600030101010101" pitchFamily="2" charset="-122"/>
              </a:rPr>
              <a:t>水晶头中有</a:t>
            </a:r>
            <a:r>
              <a:rPr lang="en-US" altLang="zh-CN" sz="1600">
                <a:latin typeface="宋体" panose="02010600030101010101" pitchFamily="2" charset="-122"/>
                <a:ea typeface="宋体" panose="02010600030101010101" pitchFamily="2" charset="-122"/>
                <a:cs typeface="宋体" panose="02010600030101010101" pitchFamily="2" charset="-122"/>
              </a:rPr>
              <a:t> 8 </a:t>
            </a:r>
            <a:r>
              <a:rPr lang="zh-CN" altLang="en-US" sz="1600">
                <a:latin typeface="宋体" panose="02010600030101010101" pitchFamily="2" charset="-122"/>
                <a:ea typeface="宋体" panose="02010600030101010101" pitchFamily="2" charset="-122"/>
                <a:cs typeface="宋体" panose="02010600030101010101" pitchFamily="2" charset="-122"/>
              </a:rPr>
              <a:t>个刀片，每个刀片与</a:t>
            </a:r>
            <a:r>
              <a:rPr lang="en-US" altLang="zh-CN" sz="1600">
                <a:latin typeface="宋体" panose="02010600030101010101" pitchFamily="2" charset="-122"/>
                <a:ea typeface="宋体" panose="02010600030101010101" pitchFamily="2" charset="-122"/>
                <a:cs typeface="宋体" panose="02010600030101010101" pitchFamily="2" charset="-122"/>
              </a:rPr>
              <a:t> 1 </a:t>
            </a:r>
            <a:r>
              <a:rPr lang="zh-CN" altLang="en-US" sz="1600">
                <a:latin typeface="宋体" panose="02010600030101010101" pitchFamily="2" charset="-122"/>
                <a:ea typeface="宋体" panose="02010600030101010101" pitchFamily="2" charset="-122"/>
                <a:cs typeface="宋体" panose="02010600030101010101" pitchFamily="2" charset="-122"/>
              </a:rPr>
              <a:t>个线芯连接。注意观察压接后</a:t>
            </a:r>
            <a:r>
              <a:rPr lang="en-US" altLang="zh-CN" sz="1600">
                <a:latin typeface="宋体" panose="02010600030101010101" pitchFamily="2" charset="-122"/>
                <a:ea typeface="宋体" panose="02010600030101010101" pitchFamily="2" charset="-122"/>
                <a:cs typeface="宋体" panose="02010600030101010101" pitchFamily="2" charset="-122"/>
              </a:rPr>
              <a:t> 8 </a:t>
            </a:r>
            <a:r>
              <a:rPr lang="zh-CN" altLang="en-US" sz="1600">
                <a:latin typeface="宋体" panose="02010600030101010101" pitchFamily="2" charset="-122"/>
                <a:ea typeface="宋体" panose="02010600030101010101" pitchFamily="2" charset="-122"/>
                <a:cs typeface="宋体" panose="02010600030101010101" pitchFamily="2" charset="-122"/>
              </a:rPr>
              <a:t>个刀片比压接前要低。</a:t>
            </a:r>
            <a:r>
              <a:rPr lang="en-US" altLang="zh-CN" sz="1600">
                <a:latin typeface="宋体" panose="02010600030101010101" pitchFamily="2" charset="-122"/>
                <a:ea typeface="宋体" panose="02010600030101010101" pitchFamily="2" charset="-122"/>
                <a:cs typeface="宋体" panose="02010600030101010101" pitchFamily="2" charset="-122"/>
              </a:rPr>
              <a:t>RJ -45 </a:t>
            </a:r>
            <a:r>
              <a:rPr lang="zh-CN" altLang="en-US" sz="1600">
                <a:latin typeface="宋体" panose="02010600030101010101" pitchFamily="2" charset="-122"/>
                <a:ea typeface="宋体" panose="02010600030101010101" pitchFamily="2" charset="-122"/>
                <a:cs typeface="宋体" panose="02010600030101010101" pitchFamily="2" charset="-122"/>
              </a:rPr>
              <a:t>水晶头刀片压线前和压线后的位置图如图</a:t>
            </a:r>
            <a:r>
              <a:rPr lang="en-US" altLang="zh-CN" sz="1600">
                <a:latin typeface="宋体" panose="02010600030101010101" pitchFamily="2" charset="-122"/>
                <a:ea typeface="宋体" panose="02010600030101010101" pitchFamily="2" charset="-122"/>
                <a:cs typeface="宋体" panose="02010600030101010101" pitchFamily="2" charset="-122"/>
              </a:rPr>
              <a:t> 5-8 </a:t>
            </a:r>
            <a:r>
              <a:rPr lang="zh-CN" altLang="en-US" sz="1600">
                <a:latin typeface="宋体" panose="02010600030101010101" pitchFamily="2" charset="-122"/>
                <a:ea typeface="宋体" panose="02010600030101010101" pitchFamily="2" charset="-122"/>
                <a:cs typeface="宋体" panose="02010600030101010101" pitchFamily="2" charset="-122"/>
              </a:rPr>
              <a:t>所示。</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1944370" y="2456180"/>
            <a:ext cx="8303260" cy="302641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40205" y="675005"/>
            <a:ext cx="9856470"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3. </a:t>
            </a:r>
            <a:r>
              <a:rPr lang="zh-CN" altLang="en-US" sz="3200">
                <a:solidFill>
                  <a:schemeClr val="accent2">
                    <a:lumMod val="75000"/>
                  </a:schemeClr>
                </a:solidFill>
              </a:rPr>
              <a:t>超</a:t>
            </a:r>
            <a:r>
              <a:rPr lang="en-US" altLang="zh-CN" sz="3200">
                <a:solidFill>
                  <a:schemeClr val="accent2">
                    <a:lumMod val="75000"/>
                  </a:schemeClr>
                </a:solidFill>
              </a:rPr>
              <a:t> 6 </a:t>
            </a:r>
            <a:r>
              <a:rPr lang="zh-CN" altLang="en-US" sz="3200">
                <a:solidFill>
                  <a:schemeClr val="accent2">
                    <a:lumMod val="75000"/>
                  </a:schemeClr>
                </a:solidFill>
              </a:rPr>
              <a:t>类水晶头和</a:t>
            </a:r>
            <a:r>
              <a:rPr lang="en-US" altLang="zh-CN" sz="3200">
                <a:solidFill>
                  <a:schemeClr val="accent2">
                    <a:lumMod val="75000"/>
                  </a:schemeClr>
                </a:solidFill>
              </a:rPr>
              <a:t> 6 </a:t>
            </a:r>
            <a:r>
              <a:rPr lang="zh-CN" altLang="en-US" sz="3200">
                <a:solidFill>
                  <a:schemeClr val="accent2">
                    <a:lumMod val="75000"/>
                  </a:schemeClr>
                </a:solidFill>
              </a:rPr>
              <a:t>类水晶头的区别</a:t>
            </a:r>
            <a:endParaRPr lang="zh-CN" altLang="en-US" sz="3200">
              <a:solidFill>
                <a:schemeClr val="accent2">
                  <a:lumMod val="75000"/>
                </a:schemeClr>
              </a:solidFill>
            </a:endParaRPr>
          </a:p>
        </p:txBody>
      </p:sp>
      <p:sp>
        <p:nvSpPr>
          <p:cNvPr id="2" name="矩形 5"/>
          <p:cNvSpPr/>
          <p:nvPr>
            <p:custDataLst>
              <p:tags r:id="rId2"/>
            </p:custDataLst>
          </p:nvPr>
        </p:nvSpPr>
        <p:spPr>
          <a:xfrm>
            <a:off x="1093926" y="294295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内部结构差异</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1087120" y="3467735"/>
            <a:ext cx="231902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超</a:t>
            </a:r>
            <a:r>
              <a:rPr lang="en-US" altLang="zh-CN" sz="1600" dirty="0">
                <a:ln>
                  <a:noFill/>
                  <a:prstDash val="sysDot"/>
                </a:ln>
                <a:solidFill>
                  <a:schemeClr val="tx1">
                    <a:lumMod val="85000"/>
                    <a:lumOff val="15000"/>
                  </a:schemeClr>
                </a:solidFill>
                <a:latin typeface="+mn-ea"/>
                <a:cs typeface="+mn-ea"/>
                <a:sym typeface="+mn-ea"/>
              </a:rPr>
              <a:t>6</a:t>
            </a:r>
            <a:r>
              <a:rPr lang="zh-CN" altLang="en-US" sz="1600" dirty="0">
                <a:ln>
                  <a:noFill/>
                  <a:prstDash val="sysDot"/>
                </a:ln>
                <a:solidFill>
                  <a:schemeClr val="tx1">
                    <a:lumMod val="85000"/>
                    <a:lumOff val="15000"/>
                  </a:schemeClr>
                </a:solidFill>
                <a:latin typeface="+mn-ea"/>
                <a:cs typeface="+mn-ea"/>
                <a:sym typeface="+mn-ea"/>
              </a:rPr>
              <a:t>类水晶头的内部结构通常是一字形排列的，而</a:t>
            </a:r>
            <a:r>
              <a:rPr lang="en-US" altLang="zh-CN" sz="1600" dirty="0">
                <a:ln>
                  <a:noFill/>
                  <a:prstDash val="sysDot"/>
                </a:ln>
                <a:solidFill>
                  <a:schemeClr val="tx1">
                    <a:lumMod val="85000"/>
                    <a:lumOff val="15000"/>
                  </a:schemeClr>
                </a:solidFill>
                <a:latin typeface="+mn-ea"/>
                <a:cs typeface="+mn-ea"/>
                <a:sym typeface="+mn-ea"/>
              </a:rPr>
              <a:t>6</a:t>
            </a:r>
            <a:r>
              <a:rPr lang="zh-CN" altLang="en-US" sz="1600" dirty="0">
                <a:ln>
                  <a:noFill/>
                  <a:prstDash val="sysDot"/>
                </a:ln>
                <a:solidFill>
                  <a:schemeClr val="tx1">
                    <a:lumMod val="85000"/>
                    <a:lumOff val="15000"/>
                  </a:schemeClr>
                </a:solidFill>
                <a:latin typeface="+mn-ea"/>
                <a:cs typeface="+mn-ea"/>
                <a:sym typeface="+mn-ea"/>
              </a:rPr>
              <a:t>类水晶头的内部结构则是分成上下两排进行排列，且两排互相错开，这种设计有助于提高信号传输的稳定性和减少干扰。</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059c201b-96e6-11f0-9ded-0607832e88b6.jpg@base@tag=imgScale&amp;m=1&amp;w=475&amp;h=738&amp;q=95059c201b-96e6-11f0-9ded-0607832e88b6"/>
          <p:cNvPicPr>
            <a:picLocks noChangeAspect="1"/>
          </p:cNvPicPr>
          <p:nvPr>
            <p:custDataLst>
              <p:tags r:id="rId4"/>
            </p:custDataLst>
          </p:nvPr>
        </p:nvPicPr>
        <p:blipFill>
          <a:blip r:embed="rId5"/>
          <a:srcRect l="7848" r="6374"/>
          <a:stretch>
            <a:fillRect/>
          </a:stretch>
        </p:blipFill>
        <p:spPr>
          <a:xfrm>
            <a:off x="1704975" y="1359535"/>
            <a:ext cx="946150" cy="147002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418590" y="2015490"/>
            <a:ext cx="273685" cy="32321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lnSpcReduction="20000"/>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059c214c-96e6-11f0-9ded-0607832e88b6.jpg@base@tag=imgScale&amp;m=1&amp;w=475&amp;h=738&amp;q=95059c214c-96e6-11f0-9ded-0607832e88b6"/>
          <p:cNvPicPr>
            <a:picLocks noChangeAspect="1"/>
          </p:cNvPicPr>
          <p:nvPr>
            <p:custDataLst>
              <p:tags r:id="rId7"/>
            </p:custDataLst>
          </p:nvPr>
        </p:nvPicPr>
        <p:blipFill>
          <a:blip r:embed="rId8"/>
          <a:srcRect l="17816" r="17816"/>
          <a:stretch>
            <a:fillRect/>
          </a:stretch>
        </p:blipFill>
        <p:spPr>
          <a:xfrm>
            <a:off x="4337050" y="1363345"/>
            <a:ext cx="946150" cy="147002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016375" y="2005330"/>
            <a:ext cx="273685" cy="32321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lnSpcReduction="20000"/>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732649" y="293850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铜芯规格对比</a:t>
            </a:r>
            <a:endParaRPr lang="zh-CN" altLang="en-US" b="1">
              <a:solidFill>
                <a:schemeClr val="accent2"/>
              </a:solidFill>
              <a:latin typeface="+mn-ea"/>
              <a:cs typeface="+mn-ea"/>
            </a:endParaRPr>
          </a:p>
        </p:txBody>
      </p:sp>
      <p:sp>
        <p:nvSpPr>
          <p:cNvPr id="21" name="矩形 14"/>
          <p:cNvSpPr/>
          <p:nvPr>
            <p:custDataLst>
              <p:tags r:id="rId11"/>
            </p:custDataLst>
          </p:nvPr>
        </p:nvSpPr>
        <p:spPr>
          <a:xfrm>
            <a:off x="3764280" y="3473450"/>
            <a:ext cx="228028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超</a:t>
            </a:r>
            <a:r>
              <a:rPr lang="en-US" altLang="zh-CN" sz="1600" dirty="0">
                <a:ln>
                  <a:noFill/>
                  <a:prstDash val="sysDot"/>
                </a:ln>
                <a:solidFill>
                  <a:schemeClr val="tx1">
                    <a:lumMod val="85000"/>
                    <a:lumOff val="15000"/>
                  </a:schemeClr>
                </a:solidFill>
                <a:latin typeface="+mn-ea"/>
                <a:cs typeface="+mn-ea"/>
                <a:sym typeface="+mn-ea"/>
              </a:rPr>
              <a:t>5</a:t>
            </a:r>
            <a:r>
              <a:rPr lang="zh-CN" altLang="en-US" sz="1600" dirty="0">
                <a:ln>
                  <a:noFill/>
                  <a:prstDash val="sysDot"/>
                </a:ln>
                <a:solidFill>
                  <a:schemeClr val="tx1">
                    <a:lumMod val="85000"/>
                    <a:lumOff val="15000"/>
                  </a:schemeClr>
                </a:solidFill>
                <a:latin typeface="+mn-ea"/>
                <a:cs typeface="+mn-ea"/>
                <a:sym typeface="+mn-ea"/>
              </a:rPr>
              <a:t>类水晶头的铜芯尺寸较小，通常在</a:t>
            </a:r>
            <a:r>
              <a:rPr lang="en-US" altLang="zh-CN" sz="1600" dirty="0">
                <a:ln>
                  <a:noFill/>
                  <a:prstDash val="sysDot"/>
                </a:ln>
                <a:solidFill>
                  <a:schemeClr val="tx1">
                    <a:lumMod val="85000"/>
                    <a:lumOff val="15000"/>
                  </a:schemeClr>
                </a:solidFill>
                <a:latin typeface="+mn-ea"/>
                <a:cs typeface="+mn-ea"/>
                <a:sym typeface="+mn-ea"/>
              </a:rPr>
              <a:t>0.45 mm</a:t>
            </a: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0.51 mm</a:t>
            </a:r>
            <a:r>
              <a:rPr lang="zh-CN" altLang="en-US" sz="1600" dirty="0">
                <a:ln>
                  <a:noFill/>
                  <a:prstDash val="sysDot"/>
                </a:ln>
                <a:solidFill>
                  <a:schemeClr val="tx1">
                    <a:lumMod val="85000"/>
                    <a:lumOff val="15000"/>
                  </a:schemeClr>
                </a:solidFill>
                <a:latin typeface="+mn-ea"/>
                <a:cs typeface="+mn-ea"/>
                <a:sym typeface="+mn-ea"/>
              </a:rPr>
              <a:t>之间；而</a:t>
            </a:r>
            <a:r>
              <a:rPr lang="en-US" altLang="zh-CN" sz="1600" dirty="0">
                <a:ln>
                  <a:noFill/>
                  <a:prstDash val="sysDot"/>
                </a:ln>
                <a:solidFill>
                  <a:schemeClr val="tx1">
                    <a:lumMod val="85000"/>
                    <a:lumOff val="15000"/>
                  </a:schemeClr>
                </a:solidFill>
                <a:latin typeface="+mn-ea"/>
                <a:cs typeface="+mn-ea"/>
                <a:sym typeface="+mn-ea"/>
              </a:rPr>
              <a:t>6</a:t>
            </a:r>
            <a:r>
              <a:rPr lang="zh-CN" altLang="en-US" sz="1600" dirty="0">
                <a:ln>
                  <a:noFill/>
                  <a:prstDash val="sysDot"/>
                </a:ln>
                <a:solidFill>
                  <a:schemeClr val="tx1">
                    <a:lumMod val="85000"/>
                    <a:lumOff val="15000"/>
                  </a:schemeClr>
                </a:solidFill>
                <a:latin typeface="+mn-ea"/>
                <a:cs typeface="+mn-ea"/>
                <a:sym typeface="+mn-ea"/>
              </a:rPr>
              <a:t>类水晶头的铜芯尺寸较大，通常在</a:t>
            </a:r>
            <a:r>
              <a:rPr lang="en-US" altLang="zh-CN" sz="1600" dirty="0">
                <a:ln>
                  <a:noFill/>
                  <a:prstDash val="sysDot"/>
                </a:ln>
                <a:solidFill>
                  <a:schemeClr val="tx1">
                    <a:lumMod val="85000"/>
                    <a:lumOff val="15000"/>
                  </a:schemeClr>
                </a:solidFill>
                <a:latin typeface="+mn-ea"/>
                <a:cs typeface="+mn-ea"/>
                <a:sym typeface="+mn-ea"/>
              </a:rPr>
              <a:t>0.52 mm</a:t>
            </a: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0.58 mm</a:t>
            </a:r>
            <a:r>
              <a:rPr lang="zh-CN" altLang="en-US" sz="1600" dirty="0">
                <a:ln>
                  <a:noFill/>
                  <a:prstDash val="sysDot"/>
                </a:ln>
                <a:solidFill>
                  <a:schemeClr val="tx1">
                    <a:lumMod val="85000"/>
                    <a:lumOff val="15000"/>
                  </a:schemeClr>
                </a:solidFill>
                <a:latin typeface="+mn-ea"/>
                <a:cs typeface="+mn-ea"/>
                <a:sym typeface="+mn-ea"/>
              </a:rPr>
              <a:t>之间。较大的铜芯规格有助于提升信号的传输效率和减少信号损耗。</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059c2107-96e6-11f0-9ded-0607832e88b6.jpg@base@tag=imgScale&amp;m=1&amp;w=475&amp;h=738&amp;q=95059c2107-96e6-11f0-9ded-0607832e88b6"/>
          <p:cNvPicPr>
            <a:picLocks noChangeAspect="1"/>
          </p:cNvPicPr>
          <p:nvPr>
            <p:custDataLst>
              <p:tags r:id="rId12"/>
            </p:custDataLst>
          </p:nvPr>
        </p:nvPicPr>
        <p:blipFill>
          <a:blip r:embed="rId13"/>
          <a:srcRect l="1690" r="1690"/>
          <a:stretch>
            <a:fillRect/>
          </a:stretch>
        </p:blipFill>
        <p:spPr>
          <a:xfrm>
            <a:off x="6971030" y="1363345"/>
            <a:ext cx="946150" cy="147002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654800" y="2005330"/>
            <a:ext cx="273685" cy="32321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lnSpcReduction="20000"/>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349779" y="293850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应用领域区别</a:t>
            </a:r>
            <a:endParaRPr lang="zh-CN" altLang="en-US" b="1">
              <a:solidFill>
                <a:schemeClr val="accent3"/>
              </a:solidFill>
              <a:latin typeface="+mn-ea"/>
              <a:cs typeface="+mn-ea"/>
            </a:endParaRPr>
          </a:p>
        </p:txBody>
      </p:sp>
      <p:sp>
        <p:nvSpPr>
          <p:cNvPr id="30" name="矩形 23"/>
          <p:cNvSpPr/>
          <p:nvPr>
            <p:custDataLst>
              <p:tags r:id="rId16"/>
            </p:custDataLst>
          </p:nvPr>
        </p:nvSpPr>
        <p:spPr>
          <a:xfrm>
            <a:off x="6418580" y="3473450"/>
            <a:ext cx="224345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超</a:t>
            </a:r>
            <a:r>
              <a:rPr lang="en-US" altLang="zh-CN" sz="1600" dirty="0">
                <a:ln>
                  <a:noFill/>
                  <a:prstDash val="sysDot"/>
                </a:ln>
                <a:solidFill>
                  <a:schemeClr val="tx1">
                    <a:lumMod val="85000"/>
                    <a:lumOff val="15000"/>
                  </a:schemeClr>
                </a:solidFill>
                <a:latin typeface="+mn-ea"/>
                <a:cs typeface="+mn-ea"/>
                <a:sym typeface="+mn-ea"/>
              </a:rPr>
              <a:t>5</a:t>
            </a:r>
            <a:r>
              <a:rPr lang="zh-CN" altLang="en-US" sz="1600" dirty="0">
                <a:ln>
                  <a:noFill/>
                  <a:prstDash val="sysDot"/>
                </a:ln>
                <a:solidFill>
                  <a:schemeClr val="tx1">
                    <a:lumMod val="85000"/>
                    <a:lumOff val="15000"/>
                  </a:schemeClr>
                </a:solidFill>
                <a:latin typeface="+mn-ea"/>
                <a:cs typeface="+mn-ea"/>
                <a:sym typeface="+mn-ea"/>
              </a:rPr>
              <a:t>类水晶头通常用于连接百兆网线，而</a:t>
            </a:r>
            <a:r>
              <a:rPr lang="en-US" altLang="zh-CN" sz="1600" dirty="0">
                <a:ln>
                  <a:noFill/>
                  <a:prstDash val="sysDot"/>
                </a:ln>
                <a:solidFill>
                  <a:schemeClr val="tx1">
                    <a:lumMod val="85000"/>
                    <a:lumOff val="15000"/>
                  </a:schemeClr>
                </a:solidFill>
                <a:latin typeface="+mn-ea"/>
                <a:cs typeface="+mn-ea"/>
                <a:sym typeface="+mn-ea"/>
              </a:rPr>
              <a:t>6</a:t>
            </a:r>
            <a:r>
              <a:rPr lang="zh-CN" altLang="en-US" sz="1600" dirty="0">
                <a:ln>
                  <a:noFill/>
                  <a:prstDash val="sysDot"/>
                </a:ln>
                <a:solidFill>
                  <a:schemeClr val="tx1">
                    <a:lumMod val="85000"/>
                    <a:lumOff val="15000"/>
                  </a:schemeClr>
                </a:solidFill>
                <a:latin typeface="+mn-ea"/>
                <a:cs typeface="+mn-ea"/>
                <a:sym typeface="+mn-ea"/>
              </a:rPr>
              <a:t>类水晶头则更广泛地用于千兆网线。</a:t>
            </a:r>
            <a:r>
              <a:rPr lang="en-US" altLang="zh-CN" sz="1600" dirty="0">
                <a:ln>
                  <a:noFill/>
                  <a:prstDash val="sysDot"/>
                </a:ln>
                <a:solidFill>
                  <a:schemeClr val="tx1">
                    <a:lumMod val="85000"/>
                    <a:lumOff val="15000"/>
                  </a:schemeClr>
                </a:solidFill>
                <a:latin typeface="+mn-ea"/>
                <a:cs typeface="+mn-ea"/>
                <a:sym typeface="+mn-ea"/>
              </a:rPr>
              <a:t>6</a:t>
            </a:r>
            <a:r>
              <a:rPr lang="zh-CN" altLang="en-US" sz="1600" dirty="0">
                <a:ln>
                  <a:noFill/>
                  <a:prstDash val="sysDot"/>
                </a:ln>
                <a:solidFill>
                  <a:schemeClr val="tx1">
                    <a:lumMod val="85000"/>
                    <a:lumOff val="15000"/>
                  </a:schemeClr>
                </a:solidFill>
                <a:latin typeface="+mn-ea"/>
                <a:cs typeface="+mn-ea"/>
                <a:sym typeface="+mn-ea"/>
              </a:rPr>
              <a:t>类水晶头因其更优秀的电气传输性能，成为高速网络传输的首选。</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059c2252-96e6-11f0-9ded-0607832e88b6.jpg@base@tag=imgScale&amp;m=1&amp;w=475&amp;h=738&amp;q=95059c2252-96e6-11f0-9ded-0607832e88b6"/>
          <p:cNvPicPr>
            <a:picLocks noChangeAspect="1"/>
          </p:cNvPicPr>
          <p:nvPr>
            <p:custDataLst>
              <p:tags r:id="rId17"/>
            </p:custDataLst>
          </p:nvPr>
        </p:nvPicPr>
        <p:blipFill rotWithShape="1">
          <a:blip r:embed="rId18"/>
          <a:srcRect l="2368" r="2368"/>
          <a:stretch>
            <a:fillRect/>
          </a:stretch>
        </p:blipFill>
        <p:spPr>
          <a:xfrm>
            <a:off x="9531350" y="1359535"/>
            <a:ext cx="946150" cy="147002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9271635" y="2015490"/>
            <a:ext cx="273685" cy="32321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lnSpcReduction="20000"/>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924359" y="294295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传输速度差异</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9068504" y="3468793"/>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超</a:t>
            </a:r>
            <a:r>
              <a:rPr lang="en-US" altLang="zh-CN" sz="1600" dirty="0">
                <a:ln>
                  <a:noFill/>
                  <a:prstDash val="sysDot"/>
                </a:ln>
                <a:solidFill>
                  <a:schemeClr val="tx1">
                    <a:lumMod val="85000"/>
                    <a:lumOff val="15000"/>
                  </a:schemeClr>
                </a:solidFill>
                <a:latin typeface="+mn-ea"/>
                <a:cs typeface="+mn-ea"/>
                <a:sym typeface="+mn-ea"/>
              </a:rPr>
              <a:t>5</a:t>
            </a:r>
            <a:r>
              <a:rPr lang="zh-CN" altLang="en-US" sz="1600" dirty="0">
                <a:ln>
                  <a:noFill/>
                  <a:prstDash val="sysDot"/>
                </a:ln>
                <a:solidFill>
                  <a:schemeClr val="tx1">
                    <a:lumMod val="85000"/>
                    <a:lumOff val="15000"/>
                  </a:schemeClr>
                </a:solidFill>
                <a:latin typeface="+mn-ea"/>
                <a:cs typeface="+mn-ea"/>
                <a:sym typeface="+mn-ea"/>
              </a:rPr>
              <a:t>类线的传输速度每秒大约是</a:t>
            </a:r>
            <a:r>
              <a:rPr lang="en-US" altLang="zh-CN" sz="1600" dirty="0">
                <a:ln>
                  <a:noFill/>
                  <a:prstDash val="sysDot"/>
                </a:ln>
                <a:solidFill>
                  <a:schemeClr val="tx1">
                    <a:lumMod val="85000"/>
                    <a:lumOff val="15000"/>
                  </a:schemeClr>
                </a:solidFill>
                <a:latin typeface="+mn-ea"/>
                <a:cs typeface="+mn-ea"/>
                <a:sym typeface="+mn-ea"/>
              </a:rPr>
              <a:t>100 M</a:t>
            </a:r>
            <a:r>
              <a:rPr lang="zh-CN" altLang="en-US" sz="1600" dirty="0">
                <a:ln>
                  <a:noFill/>
                  <a:prstDash val="sysDot"/>
                </a:ln>
                <a:solidFill>
                  <a:schemeClr val="tx1">
                    <a:lumMod val="85000"/>
                    <a:lumOff val="15000"/>
                  </a:schemeClr>
                </a:solidFill>
                <a:latin typeface="+mn-ea"/>
                <a:cs typeface="+mn-ea"/>
                <a:sym typeface="+mn-ea"/>
              </a:rPr>
              <a:t>，而</a:t>
            </a:r>
            <a:r>
              <a:rPr lang="en-US" altLang="zh-CN" sz="1600" dirty="0">
                <a:ln>
                  <a:noFill/>
                  <a:prstDash val="sysDot"/>
                </a:ln>
                <a:solidFill>
                  <a:schemeClr val="tx1">
                    <a:lumMod val="85000"/>
                    <a:lumOff val="15000"/>
                  </a:schemeClr>
                </a:solidFill>
                <a:latin typeface="+mn-ea"/>
                <a:cs typeface="+mn-ea"/>
                <a:sym typeface="+mn-ea"/>
              </a:rPr>
              <a:t>6</a:t>
            </a:r>
            <a:r>
              <a:rPr lang="zh-CN" altLang="en-US" sz="1600" dirty="0">
                <a:ln>
                  <a:noFill/>
                  <a:prstDash val="sysDot"/>
                </a:ln>
                <a:solidFill>
                  <a:schemeClr val="tx1">
                    <a:lumMod val="85000"/>
                    <a:lumOff val="15000"/>
                  </a:schemeClr>
                </a:solidFill>
                <a:latin typeface="+mn-ea"/>
                <a:cs typeface="+mn-ea"/>
                <a:sym typeface="+mn-ea"/>
              </a:rPr>
              <a:t>类线的传输速度每秒能够达到</a:t>
            </a:r>
            <a:r>
              <a:rPr lang="en-US" altLang="zh-CN" sz="1600" dirty="0">
                <a:ln>
                  <a:noFill/>
                  <a:prstDash val="sysDot"/>
                </a:ln>
                <a:solidFill>
                  <a:schemeClr val="tx1">
                    <a:lumMod val="85000"/>
                    <a:lumOff val="15000"/>
                  </a:schemeClr>
                </a:solidFill>
                <a:latin typeface="+mn-ea"/>
                <a:cs typeface="+mn-ea"/>
                <a:sym typeface="+mn-ea"/>
              </a:rPr>
              <a:t>1000 M</a:t>
            </a:r>
            <a:r>
              <a:rPr lang="zh-CN" altLang="en-US" sz="1600" dirty="0">
                <a:ln>
                  <a:noFill/>
                  <a:prstDash val="sysDot"/>
                </a:ln>
                <a:solidFill>
                  <a:schemeClr val="tx1">
                    <a:lumMod val="85000"/>
                    <a:lumOff val="15000"/>
                  </a:schemeClr>
                </a:solidFill>
                <a:latin typeface="+mn-ea"/>
                <a:cs typeface="+mn-ea"/>
                <a:sym typeface="+mn-ea"/>
              </a:rPr>
              <a:t>，即</a:t>
            </a:r>
            <a:r>
              <a:rPr lang="en-US" altLang="zh-CN" sz="1600" dirty="0">
                <a:ln>
                  <a:noFill/>
                  <a:prstDash val="sysDot"/>
                </a:ln>
                <a:solidFill>
                  <a:schemeClr val="tx1">
                    <a:lumMod val="85000"/>
                    <a:lumOff val="15000"/>
                  </a:schemeClr>
                </a:solidFill>
                <a:latin typeface="+mn-ea"/>
                <a:cs typeface="+mn-ea"/>
                <a:sym typeface="+mn-ea"/>
              </a:rPr>
              <a:t>1 Gbps</a:t>
            </a:r>
            <a:r>
              <a:rPr lang="zh-CN" altLang="en-US" sz="1600" dirty="0">
                <a:ln>
                  <a:noFill/>
                  <a:prstDash val="sysDot"/>
                </a:ln>
                <a:solidFill>
                  <a:schemeClr val="tx1">
                    <a:lumMod val="85000"/>
                    <a:lumOff val="15000"/>
                  </a:schemeClr>
                </a:solidFill>
                <a:latin typeface="+mn-ea"/>
                <a:cs typeface="+mn-ea"/>
                <a:sym typeface="+mn-ea"/>
              </a:rPr>
              <a:t>。这一显著的速度提升使得</a:t>
            </a:r>
            <a:r>
              <a:rPr lang="en-US" altLang="zh-CN" sz="1600" dirty="0">
                <a:ln>
                  <a:noFill/>
                  <a:prstDash val="sysDot"/>
                </a:ln>
                <a:solidFill>
                  <a:schemeClr val="tx1">
                    <a:lumMod val="85000"/>
                    <a:lumOff val="15000"/>
                  </a:schemeClr>
                </a:solidFill>
                <a:latin typeface="+mn-ea"/>
                <a:cs typeface="+mn-ea"/>
                <a:sym typeface="+mn-ea"/>
              </a:rPr>
              <a:t>6</a:t>
            </a:r>
            <a:r>
              <a:rPr lang="zh-CN" altLang="en-US" sz="1600" dirty="0">
                <a:ln>
                  <a:noFill/>
                  <a:prstDash val="sysDot"/>
                </a:ln>
                <a:solidFill>
                  <a:schemeClr val="tx1">
                    <a:lumMod val="85000"/>
                    <a:lumOff val="15000"/>
                  </a:schemeClr>
                </a:solidFill>
                <a:latin typeface="+mn-ea"/>
                <a:cs typeface="+mn-ea"/>
                <a:sym typeface="+mn-ea"/>
              </a:rPr>
              <a:t>类水晶头在需要高速数据传输的现代网络环境中更具优势。</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5765" y="796608"/>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mn-cs"/>
                <a:sym typeface="+mn-lt"/>
              </a:rPr>
              <a:t>4. </a:t>
            </a:r>
            <a:r>
              <a:rPr kumimoji="0" lang="zh-CN" altLang="en-US" sz="32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mn-cs"/>
                <a:sym typeface="+mn-lt"/>
              </a:rPr>
              <a:t>网络压线钳</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mn-cs"/>
              <a:sym typeface="+mn-lt"/>
            </a:endParaRPr>
          </a:p>
        </p:txBody>
      </p:sp>
      <p:sp>
        <p:nvSpPr>
          <p:cNvPr id="2" name="文本框 1"/>
          <p:cNvSpPr txBox="1"/>
          <p:nvPr/>
        </p:nvSpPr>
        <p:spPr>
          <a:xfrm>
            <a:off x="1529080" y="1289050"/>
            <a:ext cx="9300210" cy="410845"/>
          </a:xfrm>
          <a:prstGeom prst="rect">
            <a:avLst/>
          </a:prstGeom>
          <a:noFill/>
        </p:spPr>
        <p:txBody>
          <a:bodyPr wrap="square" rtlCol="0">
            <a:spAutoFit/>
          </a:bodyPr>
          <a:p>
            <a:pPr indent="0" fontAlgn="auto">
              <a:lnSpc>
                <a:spcPct val="130000"/>
              </a:lnSpc>
            </a:pPr>
            <a:r>
              <a:rPr lang="zh-CN" altLang="en-US" sz="1600">
                <a:latin typeface="宋体" panose="02010600030101010101" pitchFamily="2" charset="-122"/>
                <a:ea typeface="宋体" panose="02010600030101010101" pitchFamily="2" charset="-122"/>
                <a:cs typeface="宋体" panose="02010600030101010101" pitchFamily="2" charset="-122"/>
              </a:rPr>
              <a:t>用于压接水晶头，辅助作用是剥线。实物如图</a:t>
            </a:r>
            <a:r>
              <a:rPr lang="en-US" altLang="zh-CN" sz="1600">
                <a:latin typeface="宋体" panose="02010600030101010101" pitchFamily="2" charset="-122"/>
                <a:ea typeface="宋体" panose="02010600030101010101" pitchFamily="2" charset="-122"/>
                <a:cs typeface="宋体" panose="02010600030101010101" pitchFamily="2" charset="-122"/>
              </a:rPr>
              <a:t> 5 -11 </a:t>
            </a:r>
            <a:r>
              <a:rPr lang="zh-CN" altLang="en-US" sz="1600">
                <a:latin typeface="宋体" panose="02010600030101010101" pitchFamily="2" charset="-122"/>
                <a:ea typeface="宋体" panose="02010600030101010101" pitchFamily="2" charset="-122"/>
                <a:cs typeface="宋体" panose="02010600030101010101" pitchFamily="2" charset="-122"/>
              </a:rPr>
              <a:t>所示。</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487295" y="1835785"/>
            <a:ext cx="6588760" cy="36398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5765" y="796608"/>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mn-cs"/>
                <a:sym typeface="+mn-lt"/>
              </a:rPr>
              <a:t>5. </a:t>
            </a:r>
            <a:r>
              <a:rPr kumimoji="0" lang="zh-CN" altLang="en-US" sz="32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mn-cs"/>
                <a:sym typeface="+mn-lt"/>
              </a:rPr>
              <a:t>网线测试仪</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mn-cs"/>
              <a:sym typeface="+mn-lt"/>
            </a:endParaRPr>
          </a:p>
        </p:txBody>
      </p:sp>
      <p:sp>
        <p:nvSpPr>
          <p:cNvPr id="2" name="文本框 1"/>
          <p:cNvSpPr txBox="1"/>
          <p:nvPr/>
        </p:nvSpPr>
        <p:spPr>
          <a:xfrm>
            <a:off x="1529080" y="1289050"/>
            <a:ext cx="9300210" cy="410845"/>
          </a:xfrm>
          <a:prstGeom prst="rect">
            <a:avLst/>
          </a:prstGeom>
          <a:noFill/>
        </p:spPr>
        <p:txBody>
          <a:bodyPr wrap="square" rtlCol="0">
            <a:spAutoFit/>
          </a:bodyPr>
          <a:p>
            <a:pPr indent="0" fontAlgn="auto">
              <a:lnSpc>
                <a:spcPct val="130000"/>
              </a:lnSpc>
            </a:pPr>
            <a:r>
              <a:rPr lang="zh-CN" altLang="en-US" sz="1600">
                <a:latin typeface="宋体" panose="02010600030101010101" pitchFamily="2" charset="-122"/>
                <a:ea typeface="宋体" panose="02010600030101010101" pitchFamily="2" charset="-122"/>
                <a:cs typeface="宋体" panose="02010600030101010101" pitchFamily="2" charset="-122"/>
              </a:rPr>
              <a:t>用于检测网络跳线线序是否正确，网线是否通路。实物如图</a:t>
            </a:r>
            <a:r>
              <a:rPr lang="en-US" altLang="zh-CN" sz="1600">
                <a:latin typeface="宋体" panose="02010600030101010101" pitchFamily="2" charset="-122"/>
                <a:ea typeface="宋体" panose="02010600030101010101" pitchFamily="2" charset="-122"/>
                <a:cs typeface="宋体" panose="02010600030101010101" pitchFamily="2" charset="-122"/>
              </a:rPr>
              <a:t> 5-12 </a:t>
            </a:r>
            <a:r>
              <a:rPr lang="zh-CN" altLang="en-US" sz="1600">
                <a:latin typeface="宋体" panose="02010600030101010101" pitchFamily="2" charset="-122"/>
                <a:ea typeface="宋体" panose="02010600030101010101" pitchFamily="2" charset="-122"/>
                <a:cs typeface="宋体" panose="02010600030101010101" pitchFamily="2" charset="-122"/>
              </a:rPr>
              <a:t>所示。</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2315845" y="1810385"/>
            <a:ext cx="8211185" cy="432244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1810385" y="608330"/>
            <a:ext cx="5154295" cy="763270"/>
          </a:xfrm>
        </p:spPr>
        <p:txBody>
          <a:bodyPr/>
          <a:lstStyle/>
          <a:p>
            <a:r>
              <a:rPr lang="en-US" altLang="en-US" sz="3200">
                <a:solidFill>
                  <a:schemeClr val="accent2">
                    <a:lumMod val="75000"/>
                  </a:schemeClr>
                </a:solidFill>
              </a:rPr>
              <a:t>6. </a:t>
            </a:r>
            <a:r>
              <a:rPr lang="zh-CN" altLang="en-US" sz="3200">
                <a:solidFill>
                  <a:schemeClr val="accent2">
                    <a:lumMod val="75000"/>
                  </a:schemeClr>
                </a:solidFill>
              </a:rPr>
              <a:t>网络跳线端接要求</a:t>
            </a:r>
            <a:endParaRPr lang="zh-CN" altLang="en-US" sz="3200">
              <a:solidFill>
                <a:schemeClr val="accent2">
                  <a:lumMod val="75000"/>
                </a:schemeClr>
              </a:solidFill>
            </a:endParaRPr>
          </a:p>
        </p:txBody>
      </p:sp>
      <p:sp>
        <p:nvSpPr>
          <p:cNvPr id="5" name="任意多边形 4"/>
          <p:cNvSpPr/>
          <p:nvPr>
            <p:custDataLst>
              <p:tags r:id="rId2"/>
            </p:custDataLst>
          </p:nvPr>
        </p:nvSpPr>
        <p:spPr>
          <a:xfrm>
            <a:off x="7899400" y="-635"/>
            <a:ext cx="4292600" cy="6858635"/>
          </a:xfrm>
          <a:custGeom>
            <a:avLst/>
            <a:gdLst/>
            <a:ahLst/>
            <a:cxnLst>
              <a:cxn ang="3">
                <a:pos x="hc" y="t"/>
              </a:cxn>
              <a:cxn ang="cd2">
                <a:pos x="l" y="vc"/>
              </a:cxn>
              <a:cxn ang="cd4">
                <a:pos x="hc" y="b"/>
              </a:cxn>
              <a:cxn ang="0">
                <a:pos x="r" y="vc"/>
              </a:cxn>
            </a:cxnLst>
            <a:rect l="l" t="t" r="r" b="b"/>
            <a:pathLst>
              <a:path w="6760" h="10825">
                <a:moveTo>
                  <a:pt x="1604" y="0"/>
                </a:moveTo>
                <a:lnTo>
                  <a:pt x="6760" y="0"/>
                </a:lnTo>
                <a:lnTo>
                  <a:pt x="6760" y="10825"/>
                </a:lnTo>
                <a:lnTo>
                  <a:pt x="2785" y="10825"/>
                </a:lnTo>
                <a:lnTo>
                  <a:pt x="2728" y="10776"/>
                </a:lnTo>
                <a:cubicBezTo>
                  <a:pt x="1057" y="9320"/>
                  <a:pt x="0" y="7177"/>
                  <a:pt x="0" y="4786"/>
                </a:cubicBezTo>
                <a:cubicBezTo>
                  <a:pt x="0" y="3005"/>
                  <a:pt x="587" y="1360"/>
                  <a:pt x="1577" y="35"/>
                </a:cubicBezTo>
                <a:lnTo>
                  <a:pt x="1604" y="0"/>
                </a:lnTo>
                <a:close/>
              </a:path>
            </a:pathLst>
          </a:custGeom>
          <a:gradFill flip="none" rotWithShape="1">
            <a:gsLst>
              <a:gs pos="30000">
                <a:schemeClr val="accent1"/>
              </a:gs>
              <a:gs pos="88000">
                <a:schemeClr val="accent1">
                  <a:lumMod val="20000"/>
                  <a:lumOff val="80000"/>
                </a:schemeClr>
              </a:gs>
            </a:gsLst>
            <a:lin ang="5400000" scaled="1"/>
          </a:gradFill>
          <a:ln>
            <a:noFill/>
          </a:ln>
          <a:effectLst>
            <a:outerShdw blurRad="190500" dist="63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pic>
        <p:nvPicPr>
          <p:cNvPr id="36" name="图片 35" descr="/data/temp/7acc8133-96e6-11f0-93c5-8a8f2b8f192d.jpg@base@tag=imgScale&amp;m=1&amp;w=1075&amp;h=1908&amp;q=957acc8133-96e6-11f0-93c5-8a8f2b8f192d"/>
          <p:cNvPicPr>
            <a:picLocks noChangeAspect="1"/>
          </p:cNvPicPr>
          <p:nvPr>
            <p:custDataLst>
              <p:tags r:id="rId3"/>
            </p:custDataLst>
          </p:nvPr>
        </p:nvPicPr>
        <p:blipFill>
          <a:blip r:embed="rId4"/>
          <a:srcRect r="15433"/>
          <a:stretch>
            <a:fillRect/>
          </a:stretch>
        </p:blipFill>
        <p:spPr>
          <a:xfrm>
            <a:off x="8317865" y="0"/>
            <a:ext cx="3874135" cy="6873875"/>
          </a:xfrm>
          <a:custGeom>
            <a:avLst/>
            <a:gdLst>
              <a:gd name="connsiteX0" fmla="*/ 842291 w 3865427"/>
              <a:gd name="connsiteY0" fmla="*/ 0 h 6858000"/>
              <a:gd name="connsiteX1" fmla="*/ 3865427 w 3865427"/>
              <a:gd name="connsiteY1" fmla="*/ 0 h 6858000"/>
              <a:gd name="connsiteX2" fmla="*/ 3865427 w 3865427"/>
              <a:gd name="connsiteY2" fmla="*/ 6858000 h 6858000"/>
              <a:gd name="connsiteX3" fmla="*/ 3468900 w 3865427"/>
              <a:gd name="connsiteY3" fmla="*/ 6858000 h 6858000"/>
              <a:gd name="connsiteX4" fmla="*/ 3142970 w 3865427"/>
              <a:gd name="connsiteY4" fmla="*/ 6777914 h 6858000"/>
              <a:gd name="connsiteX5" fmla="*/ 0 w 3865427"/>
              <a:gd name="connsiteY5" fmla="*/ 2579532 h 6858000"/>
              <a:gd name="connsiteX6" fmla="*/ 747011 w 3865427"/>
              <a:gd name="connsiteY6" fmla="*/ 13398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5427" h="6858000">
                <a:moveTo>
                  <a:pt x="842291" y="0"/>
                </a:moveTo>
                <a:lnTo>
                  <a:pt x="3865427" y="0"/>
                </a:lnTo>
                <a:lnTo>
                  <a:pt x="3865427" y="6858000"/>
                </a:lnTo>
                <a:lnTo>
                  <a:pt x="3468900" y="6858000"/>
                </a:lnTo>
                <a:lnTo>
                  <a:pt x="3142970" y="6777914"/>
                </a:lnTo>
                <a:cubicBezTo>
                  <a:pt x="1326609" y="6246203"/>
                  <a:pt x="0" y="4567791"/>
                  <a:pt x="0" y="2579532"/>
                </a:cubicBezTo>
                <a:cubicBezTo>
                  <a:pt x="0" y="1673647"/>
                  <a:pt x="275387" y="832082"/>
                  <a:pt x="747011" y="133987"/>
                </a:cubicBezTo>
                <a:close/>
              </a:path>
            </a:pathLst>
          </a:custGeom>
          <a:solidFill>
            <a:schemeClr val="accent1"/>
          </a:solidFill>
          <a:ln w="12700" cap="flat" cmpd="sng" algn="ctr">
            <a:solidFill>
              <a:schemeClr val="accent1">
                <a:alpha val="5000"/>
              </a:schemeClr>
            </a:solidFill>
            <a:prstDash val="solid"/>
            <a:round/>
            <a:headEnd type="none" w="med" len="med"/>
            <a:tailEnd type="none" w="med" len="med"/>
          </a:ln>
        </p:spPr>
      </p:pic>
      <p:sp>
        <p:nvSpPr>
          <p:cNvPr id="4" name="边界"/>
          <p:cNvSpPr/>
          <p:nvPr>
            <p:custDataLst>
              <p:tags r:id="rId5"/>
            </p:custDataLst>
          </p:nvPr>
        </p:nvSpPr>
        <p:spPr>
          <a:xfrm>
            <a:off x="794952" y="1532246"/>
            <a:ext cx="7000166" cy="456566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7" name="正文"/>
          <p:cNvSpPr txBox="1"/>
          <p:nvPr>
            <p:custDataLst>
              <p:tags r:id="rId6"/>
            </p:custDataLst>
          </p:nvPr>
        </p:nvSpPr>
        <p:spPr>
          <a:xfrm>
            <a:off x="801291" y="1812410"/>
            <a:ext cx="3164843" cy="1101642"/>
          </a:xfrm>
          <a:prstGeom prst="rect">
            <a:avLst/>
          </a:prstGeom>
          <a:noFill/>
        </p:spPr>
        <p:txBody>
          <a:bodyPr wrap="square" lIns="0" tIns="0" rIns="0" bIns="0" rtlCol="0" anchor="t" anchorCtr="0">
            <a:noAutofit/>
          </a:bodyPr>
          <a:p>
            <a:pPr lvl="0" algn="just">
              <a:lnSpc>
                <a:spcPct val="130000"/>
              </a:lnSpc>
              <a:buClrTx/>
              <a:buSzTx/>
              <a:buFontTx/>
            </a:pPr>
            <a:r>
              <a:rPr lang="en-US" altLang="en-US" sz="1600" kern="0" dirty="0">
                <a:ln>
                  <a:noFill/>
                  <a:prstDash val="sysDot"/>
                </a:ln>
                <a:solidFill>
                  <a:schemeClr val="tx1">
                    <a:lumMod val="85000"/>
                    <a:lumOff val="15000"/>
                  </a:schemeClr>
                </a:solidFill>
                <a:uFillTx/>
                <a:latin typeface="+mn-ea"/>
                <a:sym typeface="+mn-ea"/>
              </a:rPr>
              <a:t>GB/T 50312-2016</a:t>
            </a:r>
            <a:r>
              <a:rPr lang="zh-CN" altLang="en-US" sz="1600" kern="0" dirty="0">
                <a:ln>
                  <a:noFill/>
                  <a:prstDash val="sysDot"/>
                </a:ln>
                <a:solidFill>
                  <a:schemeClr val="tx1">
                    <a:lumMod val="85000"/>
                    <a:lumOff val="15000"/>
                  </a:schemeClr>
                </a:solidFill>
                <a:uFillTx/>
                <a:latin typeface="+mn-ea"/>
                <a:sym typeface="+mn-ea"/>
              </a:rPr>
              <a:t>《综合布线系统工程验收规范》是网络跳线端接要求的权威标准。</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7"/>
            </p:custDataLst>
          </p:nvPr>
        </p:nvSpPr>
        <p:spPr>
          <a:xfrm>
            <a:off x="801291" y="1527175"/>
            <a:ext cx="3165477" cy="276361"/>
          </a:xfrm>
          <a:prstGeom prst="rect">
            <a:avLst/>
          </a:prstGeom>
          <a:noFill/>
        </p:spPr>
        <p:txBody>
          <a:bodyPr wrap="square" lIns="0" tIns="0" rIns="0" bIns="0" rtlCol="0" anchor="b">
            <a:noAutofit/>
          </a:bodyPr>
          <a:p>
            <a:pPr lvl="0" algn="l">
              <a:buClrTx/>
              <a:buSzTx/>
              <a:buFontTx/>
            </a:pPr>
            <a:r>
              <a:rPr lang="en-US" altLang="en-US" sz="1700" b="1" dirty="0">
                <a:solidFill>
                  <a:schemeClr val="accent1"/>
                </a:solidFill>
                <a:uFillTx/>
                <a:latin typeface="+mn-ea"/>
                <a:sym typeface="+mn-ea"/>
              </a:rPr>
              <a:t>GB/T 50312-2016</a:t>
            </a:r>
            <a:r>
              <a:rPr lang="zh-CN" altLang="en-US" sz="1700" b="1" dirty="0">
                <a:solidFill>
                  <a:schemeClr val="accent1"/>
                </a:solidFill>
                <a:uFillTx/>
                <a:latin typeface="+mn-ea"/>
                <a:sym typeface="+mn-ea"/>
              </a:rPr>
              <a:t>标准概述</a:t>
            </a:r>
            <a:endParaRPr lang="zh-CN" altLang="en-US" sz="1700" b="1" dirty="0">
              <a:solidFill>
                <a:schemeClr val="accent1"/>
              </a:solidFill>
              <a:uFillTx/>
              <a:latin typeface="+mn-ea"/>
              <a:sym typeface="+mn-ea"/>
            </a:endParaRPr>
          </a:p>
        </p:txBody>
      </p:sp>
      <p:sp>
        <p:nvSpPr>
          <p:cNvPr id="10" name="正文"/>
          <p:cNvSpPr txBox="1"/>
          <p:nvPr>
            <p:custDataLst>
              <p:tags r:id="rId8"/>
            </p:custDataLst>
          </p:nvPr>
        </p:nvSpPr>
        <p:spPr>
          <a:xfrm>
            <a:off x="4618990" y="1812290"/>
            <a:ext cx="3164840" cy="993775"/>
          </a:xfrm>
          <a:prstGeom prst="rect">
            <a:avLst/>
          </a:prstGeom>
          <a:noFill/>
        </p:spPr>
        <p:txBody>
          <a:bodyPr wrap="square" lIns="0" tIns="0" rIns="0" bIns="0" rtlCol="0" anchor="t" anchorCtr="0">
            <a:noAutofit/>
          </a:bodyPr>
          <a:p>
            <a:pPr lvl="0" algn="just">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根据</a:t>
            </a:r>
            <a:r>
              <a:rPr lang="en-US" altLang="zh-CN" sz="1600" kern="0" dirty="0">
                <a:ln>
                  <a:noFill/>
                  <a:prstDash val="sysDot"/>
                </a:ln>
                <a:solidFill>
                  <a:schemeClr val="tx1">
                    <a:lumMod val="85000"/>
                    <a:lumOff val="15000"/>
                  </a:schemeClr>
                </a:solidFill>
                <a:uFillTx/>
                <a:latin typeface="+mn-ea"/>
                <a:sym typeface="+mn-ea"/>
              </a:rPr>
              <a:t>GB/T 50312-2016</a:t>
            </a:r>
            <a:r>
              <a:rPr lang="zh-CN" altLang="en-US" sz="1600" kern="0" dirty="0">
                <a:ln>
                  <a:noFill/>
                  <a:prstDash val="sysDot"/>
                </a:ln>
                <a:solidFill>
                  <a:schemeClr val="tx1">
                    <a:lumMod val="85000"/>
                    <a:lumOff val="15000"/>
                  </a:schemeClr>
                </a:solidFill>
                <a:uFillTx/>
                <a:latin typeface="+mn-ea"/>
                <a:sym typeface="+mn-ea"/>
              </a:rPr>
              <a:t>标准，</a:t>
            </a:r>
            <a:r>
              <a:rPr lang="en-US" altLang="zh-CN" sz="1600" kern="0" dirty="0">
                <a:ln>
                  <a:noFill/>
                  <a:prstDash val="sysDot"/>
                </a:ln>
                <a:solidFill>
                  <a:schemeClr val="tx1">
                    <a:lumMod val="85000"/>
                    <a:lumOff val="15000"/>
                  </a:schemeClr>
                </a:solidFill>
                <a:uFillTx/>
                <a:latin typeface="+mn-ea"/>
                <a:sym typeface="+mn-ea"/>
              </a:rPr>
              <a:t>5</a:t>
            </a:r>
            <a:r>
              <a:rPr lang="zh-CN" altLang="en-US" sz="1600" kern="0" dirty="0">
                <a:ln>
                  <a:noFill/>
                  <a:prstDash val="sysDot"/>
                </a:ln>
                <a:solidFill>
                  <a:schemeClr val="tx1">
                    <a:lumMod val="85000"/>
                    <a:lumOff val="15000"/>
                  </a:schemeClr>
                </a:solidFill>
                <a:uFillTx/>
                <a:latin typeface="+mn-ea"/>
                <a:sym typeface="+mn-ea"/>
              </a:rPr>
              <a:t>类电缆的拆开长度不应超过</a:t>
            </a:r>
            <a:r>
              <a:rPr lang="en-US" altLang="zh-CN" sz="1600" kern="0" dirty="0">
                <a:ln>
                  <a:noFill/>
                  <a:prstDash val="sysDot"/>
                </a:ln>
                <a:solidFill>
                  <a:schemeClr val="tx1">
                    <a:lumMod val="85000"/>
                    <a:lumOff val="15000"/>
                  </a:schemeClr>
                </a:solidFill>
                <a:uFillTx/>
                <a:latin typeface="+mn-ea"/>
                <a:sym typeface="+mn-ea"/>
              </a:rPr>
              <a:t>13</a:t>
            </a:r>
            <a:r>
              <a:rPr lang="zh-CN" altLang="en-US" sz="1600" kern="0" dirty="0">
                <a:ln>
                  <a:noFill/>
                  <a:prstDash val="sysDot"/>
                </a:ln>
                <a:solidFill>
                  <a:schemeClr val="tx1">
                    <a:lumMod val="85000"/>
                    <a:lumOff val="15000"/>
                  </a:schemeClr>
                </a:solidFill>
                <a:uFillTx/>
                <a:latin typeface="+mn-ea"/>
                <a:sym typeface="+mn-ea"/>
              </a:rPr>
              <a:t>毫米，而</a:t>
            </a:r>
            <a:r>
              <a:rPr lang="en-US" altLang="zh-CN" sz="1600" kern="0" dirty="0">
                <a:ln>
                  <a:noFill/>
                  <a:prstDash val="sysDot"/>
                </a:ln>
                <a:solidFill>
                  <a:schemeClr val="tx1">
                    <a:lumMod val="85000"/>
                    <a:lumOff val="15000"/>
                  </a:schemeClr>
                </a:solidFill>
                <a:uFillTx/>
                <a:latin typeface="+mn-ea"/>
                <a:sym typeface="+mn-ea"/>
              </a:rPr>
              <a:t>6</a:t>
            </a:r>
            <a:r>
              <a:rPr lang="zh-CN" altLang="en-US" sz="1600" kern="0" dirty="0">
                <a:ln>
                  <a:noFill/>
                  <a:prstDash val="sysDot"/>
                </a:ln>
                <a:solidFill>
                  <a:schemeClr val="tx1">
                    <a:lumMod val="85000"/>
                    <a:lumOff val="15000"/>
                  </a:schemeClr>
                </a:solidFill>
                <a:uFillTx/>
                <a:latin typeface="+mn-ea"/>
                <a:sym typeface="+mn-ea"/>
              </a:rPr>
              <a:t>类及以上类别的电缆拆开长度不应超过</a:t>
            </a:r>
            <a:r>
              <a:rPr lang="en-US" altLang="zh-CN" sz="1600" kern="0" dirty="0">
                <a:ln>
                  <a:noFill/>
                  <a:prstDash val="sysDot"/>
                </a:ln>
                <a:solidFill>
                  <a:schemeClr val="tx1">
                    <a:lumMod val="85000"/>
                    <a:lumOff val="15000"/>
                  </a:schemeClr>
                </a:solidFill>
                <a:uFillTx/>
                <a:latin typeface="+mn-ea"/>
                <a:sym typeface="+mn-ea"/>
              </a:rPr>
              <a:t>6.4</a:t>
            </a:r>
            <a:r>
              <a:rPr lang="zh-CN" altLang="en-US" sz="1600" kern="0" dirty="0">
                <a:ln>
                  <a:noFill/>
                  <a:prstDash val="sysDot"/>
                </a:ln>
                <a:solidFill>
                  <a:schemeClr val="tx1">
                    <a:lumMod val="85000"/>
                    <a:lumOff val="15000"/>
                  </a:schemeClr>
                </a:solidFill>
                <a:uFillTx/>
                <a:latin typeface="+mn-ea"/>
                <a:sym typeface="+mn-ea"/>
              </a:rPr>
              <a:t>毫米。</a:t>
            </a:r>
            <a:endParaRPr lang="zh-CN" altLang="en-US" sz="1600" kern="0" dirty="0">
              <a:ln>
                <a:noFill/>
                <a:prstDash val="sysDot"/>
              </a:ln>
              <a:solidFill>
                <a:schemeClr val="tx1">
                  <a:lumMod val="85000"/>
                  <a:lumOff val="15000"/>
                </a:schemeClr>
              </a:solidFill>
              <a:uFillTx/>
              <a:latin typeface="+mn-ea"/>
              <a:sym typeface="+mn-ea"/>
            </a:endParaRPr>
          </a:p>
        </p:txBody>
      </p:sp>
      <p:sp>
        <p:nvSpPr>
          <p:cNvPr id="11" name="标题"/>
          <p:cNvSpPr txBox="1"/>
          <p:nvPr>
            <p:custDataLst>
              <p:tags r:id="rId9"/>
            </p:custDataLst>
          </p:nvPr>
        </p:nvSpPr>
        <p:spPr>
          <a:xfrm>
            <a:off x="4619005" y="1527175"/>
            <a:ext cx="3165477" cy="276361"/>
          </a:xfrm>
          <a:prstGeom prst="rect">
            <a:avLst/>
          </a:prstGeom>
          <a:noFill/>
        </p:spPr>
        <p:txBody>
          <a:bodyPr wrap="square" lIns="0" tIns="0" rIns="0" bIns="0" rtlCol="0" anchor="b">
            <a:noAutofit/>
          </a:bodyPr>
          <a:p>
            <a:pPr lvl="0" algn="l">
              <a:buClrTx/>
              <a:buSzTx/>
              <a:buFontTx/>
            </a:pPr>
            <a:r>
              <a:rPr lang="zh-CN" altLang="en-US" sz="1700" b="1" dirty="0">
                <a:solidFill>
                  <a:schemeClr val="accent2"/>
                </a:solidFill>
                <a:uFillTx/>
                <a:latin typeface="+mn-ea"/>
                <a:sym typeface="+mn-ea"/>
              </a:rPr>
              <a:t>双绞线拆开长度要求</a:t>
            </a:r>
            <a:endParaRPr lang="zh-CN" altLang="en-US" sz="1700" b="1" dirty="0">
              <a:solidFill>
                <a:schemeClr val="accent2"/>
              </a:solidFill>
              <a:uFillTx/>
              <a:latin typeface="+mn-ea"/>
              <a:sym typeface="+mn-ea"/>
            </a:endParaRPr>
          </a:p>
        </p:txBody>
      </p:sp>
      <p:sp>
        <p:nvSpPr>
          <p:cNvPr id="12" name="正文"/>
          <p:cNvSpPr txBox="1"/>
          <p:nvPr>
            <p:custDataLst>
              <p:tags r:id="rId10"/>
            </p:custDataLst>
          </p:nvPr>
        </p:nvSpPr>
        <p:spPr>
          <a:xfrm>
            <a:off x="801291" y="3405924"/>
            <a:ext cx="3164843" cy="1101642"/>
          </a:xfrm>
          <a:prstGeom prst="rect">
            <a:avLst/>
          </a:prstGeom>
          <a:noFill/>
        </p:spPr>
        <p:txBody>
          <a:bodyPr wrap="square" lIns="0" tIns="0" rIns="0" bIns="0" rtlCol="0" anchor="t" anchorCtr="0">
            <a:noAutofit/>
          </a:bodyPr>
          <a:p>
            <a:pPr lvl="0" algn="just">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端接制作时，必须遵循</a:t>
            </a:r>
            <a:r>
              <a:rPr lang="en-US" altLang="zh-CN" sz="1600" kern="0" dirty="0">
                <a:ln>
                  <a:noFill/>
                  <a:prstDash val="sysDot"/>
                </a:ln>
                <a:solidFill>
                  <a:schemeClr val="tx1">
                    <a:lumMod val="85000"/>
                    <a:lumOff val="15000"/>
                  </a:schemeClr>
                </a:solidFill>
                <a:uFillTx/>
                <a:latin typeface="+mn-ea"/>
                <a:sym typeface="+mn-ea"/>
              </a:rPr>
              <a:t>GB/T 50312-2016</a:t>
            </a:r>
            <a:r>
              <a:rPr lang="zh-CN" altLang="en-US" sz="1600" kern="0" dirty="0">
                <a:ln>
                  <a:noFill/>
                  <a:prstDash val="sysDot"/>
                </a:ln>
                <a:solidFill>
                  <a:schemeClr val="tx1">
                    <a:lumMod val="85000"/>
                    <a:lumOff val="15000"/>
                  </a:schemeClr>
                </a:solidFill>
                <a:uFillTx/>
                <a:latin typeface="+mn-ea"/>
                <a:sym typeface="+mn-ea"/>
              </a:rPr>
              <a:t>标准，确保线序正确无误，并且压接护套到位，以保证网络连接的稳定性和可靠性。</a:t>
            </a:r>
            <a:endParaRPr lang="zh-CN" altLang="en-US"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11"/>
            </p:custDataLst>
          </p:nvPr>
        </p:nvSpPr>
        <p:spPr>
          <a:xfrm>
            <a:off x="801291" y="3120689"/>
            <a:ext cx="3165477" cy="276361"/>
          </a:xfrm>
          <a:prstGeom prst="rect">
            <a:avLst/>
          </a:prstGeom>
          <a:noFill/>
        </p:spPr>
        <p:txBody>
          <a:bodyPr wrap="square" lIns="0" tIns="0" rIns="0" bIns="0" rtlCol="0" anchor="b">
            <a:noAutofit/>
          </a:bodyPr>
          <a:p>
            <a:pPr lvl="0" algn="l">
              <a:buClrTx/>
              <a:buSzTx/>
              <a:buFontTx/>
            </a:pPr>
            <a:r>
              <a:rPr lang="zh-CN" altLang="en-US" sz="1700" b="1" dirty="0">
                <a:solidFill>
                  <a:schemeClr val="accent3"/>
                </a:solidFill>
                <a:uFillTx/>
                <a:latin typeface="+mn-ea"/>
                <a:sym typeface="+mn-ea"/>
              </a:rPr>
              <a:t>端接制作的正确方法</a:t>
            </a:r>
            <a:endParaRPr lang="zh-CN" altLang="en-US" sz="1700" b="1" dirty="0">
              <a:solidFill>
                <a:schemeClr val="accent3"/>
              </a:solidFill>
              <a:uFillTx/>
              <a:latin typeface="+mn-ea"/>
              <a:sym typeface="+mn-ea"/>
            </a:endParaRPr>
          </a:p>
        </p:txBody>
      </p:sp>
      <p:sp>
        <p:nvSpPr>
          <p:cNvPr id="16" name="正文"/>
          <p:cNvSpPr txBox="1"/>
          <p:nvPr>
            <p:custDataLst>
              <p:tags r:id="rId12"/>
            </p:custDataLst>
          </p:nvPr>
        </p:nvSpPr>
        <p:spPr>
          <a:xfrm>
            <a:off x="4619005" y="3405924"/>
            <a:ext cx="3164843" cy="1101642"/>
          </a:xfrm>
          <a:prstGeom prst="rect">
            <a:avLst/>
          </a:prstGeom>
          <a:noFill/>
        </p:spPr>
        <p:txBody>
          <a:bodyPr wrap="square" lIns="0" tIns="0" rIns="0" bIns="0" rtlCol="0" anchor="t" anchorCtr="0">
            <a:noAutofit/>
          </a:bodyPr>
          <a:p>
            <a:pPr lvl="0" algn="just">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线序的正确性直接关系到网络设备能否正确识别信号，而压接护套到位则能保护连接点不受损害，确保信号传输的完整性和安全性。</a:t>
            </a:r>
            <a:endParaRPr lang="zh-CN" altLang="en-US" sz="1600" kern="0" dirty="0">
              <a:ln>
                <a:noFill/>
                <a:prstDash val="sysDot"/>
              </a:ln>
              <a:solidFill>
                <a:schemeClr val="tx1">
                  <a:lumMod val="85000"/>
                  <a:lumOff val="15000"/>
                </a:schemeClr>
              </a:solidFill>
              <a:uFillTx/>
              <a:latin typeface="+mn-ea"/>
              <a:sym typeface="+mn-ea"/>
            </a:endParaRPr>
          </a:p>
        </p:txBody>
      </p:sp>
      <p:sp>
        <p:nvSpPr>
          <p:cNvPr id="19" name="标题"/>
          <p:cNvSpPr txBox="1"/>
          <p:nvPr>
            <p:custDataLst>
              <p:tags r:id="rId13"/>
            </p:custDataLst>
          </p:nvPr>
        </p:nvSpPr>
        <p:spPr>
          <a:xfrm>
            <a:off x="4619005" y="3120689"/>
            <a:ext cx="3165477" cy="276361"/>
          </a:xfrm>
          <a:prstGeom prst="rect">
            <a:avLst/>
          </a:prstGeom>
          <a:noFill/>
        </p:spPr>
        <p:txBody>
          <a:bodyPr wrap="square" lIns="0" tIns="0" rIns="0" bIns="0" rtlCol="0" anchor="b">
            <a:noAutofit/>
          </a:bodyPr>
          <a:p>
            <a:pPr lvl="0" algn="l">
              <a:buClrTx/>
              <a:buSzTx/>
              <a:buFontTx/>
            </a:pPr>
            <a:r>
              <a:rPr lang="zh-CN" altLang="en-US" sz="1700" b="1" dirty="0">
                <a:solidFill>
                  <a:schemeClr val="accent4"/>
                </a:solidFill>
                <a:uFillTx/>
                <a:latin typeface="+mn-ea"/>
                <a:sym typeface="+mn-ea"/>
              </a:rPr>
              <a:t>线序和压接护套的重要性</a:t>
            </a:r>
            <a:endParaRPr lang="zh-CN" altLang="en-US" sz="1700" b="1" dirty="0">
              <a:solidFill>
                <a:schemeClr val="accent4"/>
              </a:solidFill>
              <a:uFillTx/>
              <a:latin typeface="+mn-ea"/>
              <a:sym typeface="+mn-ea"/>
            </a:endParaRPr>
          </a:p>
        </p:txBody>
      </p:sp>
      <p:sp>
        <p:nvSpPr>
          <p:cNvPr id="20" name="正文"/>
          <p:cNvSpPr txBox="1"/>
          <p:nvPr>
            <p:custDataLst>
              <p:tags r:id="rId14"/>
            </p:custDataLst>
          </p:nvPr>
        </p:nvSpPr>
        <p:spPr>
          <a:xfrm>
            <a:off x="801370" y="4999355"/>
            <a:ext cx="3549650" cy="1101725"/>
          </a:xfrm>
          <a:prstGeom prst="rect">
            <a:avLst/>
          </a:prstGeom>
          <a:noFill/>
        </p:spPr>
        <p:txBody>
          <a:bodyPr wrap="square" lIns="0" tIns="0" rIns="0" bIns="0" rtlCol="0" anchor="t" anchorCtr="0">
            <a:noAutofit/>
          </a:bodyPr>
          <a:p>
            <a:pPr lvl="0" algn="just">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在端接制作过程中，必须剪掉牵引线，以避免对电缆内部结构造成潜在损害，同时保证电缆的整洁和维护的方便性。</a:t>
            </a:r>
            <a:endParaRPr lang="zh-CN" altLang="en-US" sz="1600" kern="0" dirty="0">
              <a:ln>
                <a:noFill/>
                <a:prstDash val="sysDot"/>
              </a:ln>
              <a:solidFill>
                <a:schemeClr val="tx1">
                  <a:lumMod val="85000"/>
                  <a:lumOff val="15000"/>
                </a:schemeClr>
              </a:solidFill>
              <a:uFillTx/>
              <a:latin typeface="+mn-ea"/>
              <a:sym typeface="+mn-ea"/>
            </a:endParaRPr>
          </a:p>
        </p:txBody>
      </p:sp>
      <p:sp>
        <p:nvSpPr>
          <p:cNvPr id="21" name="标题"/>
          <p:cNvSpPr txBox="1"/>
          <p:nvPr>
            <p:custDataLst>
              <p:tags r:id="rId15"/>
            </p:custDataLst>
          </p:nvPr>
        </p:nvSpPr>
        <p:spPr>
          <a:xfrm>
            <a:off x="801291" y="4714203"/>
            <a:ext cx="3165477" cy="276361"/>
          </a:xfrm>
          <a:prstGeom prst="rect">
            <a:avLst/>
          </a:prstGeom>
          <a:noFill/>
        </p:spPr>
        <p:txBody>
          <a:bodyPr wrap="square" lIns="0" tIns="0" rIns="0" bIns="0" rtlCol="0" anchor="b">
            <a:noAutofit/>
          </a:bodyPr>
          <a:p>
            <a:pPr lvl="0" algn="l">
              <a:buClrTx/>
              <a:buSzTx/>
              <a:buFontTx/>
            </a:pPr>
            <a:r>
              <a:rPr lang="zh-CN" altLang="en-US" sz="1700" b="1" dirty="0">
                <a:solidFill>
                  <a:schemeClr val="accent5"/>
                </a:solidFill>
                <a:uFillTx/>
                <a:latin typeface="+mn-ea"/>
                <a:sym typeface="+mn-ea"/>
              </a:rPr>
              <a:t>牵引线的处理方式</a:t>
            </a:r>
            <a:endParaRPr lang="zh-CN" altLang="en-US" sz="1700" b="1" dirty="0">
              <a:solidFill>
                <a:schemeClr val="accent5"/>
              </a:solidFill>
              <a:uFillTx/>
              <a:latin typeface="+mn-ea"/>
              <a:sym typeface="+mn-ea"/>
            </a:endParaRPr>
          </a:p>
        </p:txBody>
      </p:sp>
    </p:spTree>
    <p:custDataLst>
      <p:tags r:id="rId16"/>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40840" y="797560"/>
            <a:ext cx="9855200" cy="48133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7.</a:t>
            </a:r>
            <a:r>
              <a:rPr lang="zh-CN" altLang="en-US" sz="3200">
                <a:solidFill>
                  <a:schemeClr val="accent2">
                    <a:lumMod val="75000"/>
                  </a:schemeClr>
                </a:solidFill>
              </a:rPr>
              <a:t>双绞线电缆详解</a:t>
            </a:r>
            <a:endParaRPr lang="zh-CN" altLang="en-US" sz="3200">
              <a:solidFill>
                <a:schemeClr val="accent2">
                  <a:lumMod val="75000"/>
                </a:schemeClr>
              </a:solidFill>
            </a:endParaRPr>
          </a:p>
        </p:txBody>
      </p:sp>
      <p:sp>
        <p:nvSpPr>
          <p:cNvPr id="2" name="矩形 5"/>
          <p:cNvSpPr/>
          <p:nvPr>
            <p:custDataLst>
              <p:tags r:id="rId2"/>
            </p:custDataLst>
          </p:nvPr>
        </p:nvSpPr>
        <p:spPr>
          <a:xfrm>
            <a:off x="1132661" y="339443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双绞线的组成和结构</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886460" y="3985895"/>
            <a:ext cx="241363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双绞线由两根具有绝缘保护层的铜导线组成，这两根导线按一定节距互相绞合，形成特有的螺旋状结构，是综合布线工程中最基本的传输介质。</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7b357e7e-96e6-11f0-bdb6-fa62539c52fe.jpg@base@tag=imgScale&amp;m=1&amp;w=475&amp;h=738&amp;q=957b357e7e-96e6-11f0-bdb6-fa62539c52fe"/>
          <p:cNvPicPr>
            <a:picLocks noChangeAspect="1"/>
          </p:cNvPicPr>
          <p:nvPr>
            <p:custDataLst>
              <p:tags r:id="rId4"/>
            </p:custDataLst>
          </p:nvPr>
        </p:nvPicPr>
        <p:blipFill>
          <a:blip r:embed="rId5"/>
          <a:srcRect l="17816" r="17816"/>
          <a:stretch>
            <a:fillRect/>
          </a:stretch>
        </p:blipFill>
        <p:spPr>
          <a:xfrm>
            <a:off x="1517650" y="1429385"/>
            <a:ext cx="1186180" cy="184340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231265" y="2085340"/>
            <a:ext cx="393700" cy="40513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7b358838-96e6-11f0-bdb6-fa62539c52fe.jpg@base@tag=imgScale&amp;m=1&amp;w=475&amp;h=738&amp;q=957b358838-96e6-11f0-bdb6-fa62539c52fe"/>
          <p:cNvPicPr>
            <a:picLocks noChangeAspect="1"/>
          </p:cNvPicPr>
          <p:nvPr>
            <p:custDataLst>
              <p:tags r:id="rId7"/>
            </p:custDataLst>
          </p:nvPr>
        </p:nvPicPr>
        <p:blipFill>
          <a:blip r:embed="rId8"/>
          <a:srcRect l="1555" r="1555"/>
          <a:stretch>
            <a:fillRect/>
          </a:stretch>
        </p:blipFill>
        <p:spPr>
          <a:xfrm>
            <a:off x="4149725" y="1433195"/>
            <a:ext cx="1186180" cy="184340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829050" y="2075180"/>
            <a:ext cx="393700" cy="40513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771384" y="338999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信号干扰降低的原理</a:t>
            </a:r>
            <a:endParaRPr lang="zh-CN" altLang="en-US" b="1">
              <a:solidFill>
                <a:schemeClr val="accent2"/>
              </a:solidFill>
              <a:latin typeface="+mn-ea"/>
              <a:cs typeface="+mn-ea"/>
            </a:endParaRPr>
          </a:p>
        </p:txBody>
      </p:sp>
      <p:sp>
        <p:nvSpPr>
          <p:cNvPr id="21" name="矩形 14"/>
          <p:cNvSpPr/>
          <p:nvPr>
            <p:custDataLst>
              <p:tags r:id="rId11"/>
            </p:custDataLst>
          </p:nvPr>
        </p:nvSpPr>
        <p:spPr>
          <a:xfrm>
            <a:off x="3630930" y="3991610"/>
            <a:ext cx="246761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双绞线通过互相绞合的方式，使得每一根导线在传输过程中辐射出来的电波被另一根导线上的电波抵消，从而有效降低信号干扰，提高数据传输的准确性。</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7b358986-96e6-11f0-bdb6-fa62539c52fe.jpg@base@tag=imgScale&amp;m=1&amp;w=475&amp;h=738&amp;q=957b358986-96e6-11f0-bdb6-fa62539c52fe"/>
          <p:cNvPicPr>
            <a:picLocks noChangeAspect="1"/>
          </p:cNvPicPr>
          <p:nvPr>
            <p:custDataLst>
              <p:tags r:id="rId12"/>
            </p:custDataLst>
          </p:nvPr>
        </p:nvPicPr>
        <p:blipFill>
          <a:blip r:embed="rId13"/>
          <a:srcRect l="1826" r="1826"/>
          <a:stretch>
            <a:fillRect/>
          </a:stretch>
        </p:blipFill>
        <p:spPr>
          <a:xfrm>
            <a:off x="6783705" y="1433195"/>
            <a:ext cx="1186180" cy="184340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467475" y="2075180"/>
            <a:ext cx="393700" cy="40513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388514" y="338999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双绞线在综合布线中的应用</a:t>
            </a:r>
            <a:endParaRPr lang="zh-CN" altLang="en-US" b="1">
              <a:solidFill>
                <a:schemeClr val="accent3"/>
              </a:solidFill>
              <a:latin typeface="+mn-ea"/>
              <a:cs typeface="+mn-ea"/>
            </a:endParaRPr>
          </a:p>
        </p:txBody>
      </p:sp>
      <p:sp>
        <p:nvSpPr>
          <p:cNvPr id="30" name="矩形 23"/>
          <p:cNvSpPr/>
          <p:nvPr>
            <p:custDataLst>
              <p:tags r:id="rId16"/>
            </p:custDataLst>
          </p:nvPr>
        </p:nvSpPr>
        <p:spPr>
          <a:xfrm>
            <a:off x="6380893" y="3991399"/>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在综合布线中，双绞线因其成本效益高、安装简便和性能稳定等优点，被广泛应用于局域网、电话线和其他数据通信系统中。</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7b358dd1-96e6-11f0-bdb6-fa62539c52fe.jpg@base@tag=imgScale&amp;m=1&amp;w=475&amp;h=738&amp;q=957b358dd1-96e6-11f0-bdb6-fa62539c52fe"/>
          <p:cNvPicPr>
            <a:picLocks noChangeAspect="1"/>
          </p:cNvPicPr>
          <p:nvPr>
            <p:custDataLst>
              <p:tags r:id="rId17"/>
            </p:custDataLst>
          </p:nvPr>
        </p:nvPicPr>
        <p:blipFill rotWithShape="1">
          <a:blip r:embed="rId18"/>
          <a:srcRect l="1690" r="1690"/>
          <a:stretch>
            <a:fillRect/>
          </a:stretch>
        </p:blipFill>
        <p:spPr>
          <a:xfrm>
            <a:off x="9344025" y="1429385"/>
            <a:ext cx="1186180" cy="184340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9084310" y="2085340"/>
            <a:ext cx="393700" cy="40513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963094" y="3394436"/>
            <a:ext cx="2167685" cy="482151"/>
          </a:xfrm>
          <a:prstGeom prst="rect">
            <a:avLst/>
          </a:prstGeom>
          <a:noFill/>
        </p:spPr>
        <p:txBody>
          <a:bodyPr wrap="square" lIns="0" tIns="0" rIns="0" bIns="0" rtlCol="0" anchor="ctr">
            <a:noAutofit/>
          </a:bodyPr>
          <a:p>
            <a:pPr algn="ctr">
              <a:spcBef>
                <a:spcPct val="0"/>
              </a:spcBef>
              <a:spcAft>
                <a:spcPct val="0"/>
              </a:spcAft>
            </a:pPr>
            <a:r>
              <a:rPr lang="en-US" altLang="en-US" b="1" dirty="0">
                <a:solidFill>
                  <a:schemeClr val="accent4"/>
                </a:solidFill>
                <a:latin typeface="+mn-ea"/>
                <a:cs typeface="+mn-ea"/>
              </a:rPr>
              <a:t>5</a:t>
            </a:r>
            <a:r>
              <a:rPr lang="zh-CN" altLang="en-US" b="1" dirty="0">
                <a:solidFill>
                  <a:schemeClr val="accent4"/>
                </a:solidFill>
                <a:latin typeface="+mn-ea"/>
                <a:cs typeface="+mn-ea"/>
              </a:rPr>
              <a:t>类与</a:t>
            </a:r>
            <a:r>
              <a:rPr lang="en-US" altLang="zh-CN" b="1" dirty="0">
                <a:solidFill>
                  <a:schemeClr val="accent4"/>
                </a:solidFill>
                <a:latin typeface="+mn-ea"/>
                <a:cs typeface="+mn-ea"/>
              </a:rPr>
              <a:t>6</a:t>
            </a:r>
            <a:r>
              <a:rPr lang="zh-CN" altLang="en-US" b="1" dirty="0">
                <a:solidFill>
                  <a:schemeClr val="accent4"/>
                </a:solidFill>
                <a:latin typeface="+mn-ea"/>
                <a:cs typeface="+mn-ea"/>
              </a:rPr>
              <a:t>类以上电缆的区别</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856980" y="3987165"/>
            <a:ext cx="269684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en-US" altLang="en-US" sz="1600" dirty="0">
                <a:ln>
                  <a:noFill/>
                  <a:prstDash val="sysDot"/>
                </a:ln>
                <a:solidFill>
                  <a:schemeClr val="tx1">
                    <a:lumMod val="85000"/>
                    <a:lumOff val="15000"/>
                  </a:schemeClr>
                </a:solidFill>
                <a:latin typeface="+mn-ea"/>
                <a:cs typeface="+mn-ea"/>
                <a:sym typeface="+mn-ea"/>
              </a:rPr>
              <a:t>5</a:t>
            </a:r>
            <a:r>
              <a:rPr lang="zh-CN" altLang="en-US" sz="1600" dirty="0">
                <a:ln>
                  <a:noFill/>
                  <a:prstDash val="sysDot"/>
                </a:ln>
                <a:solidFill>
                  <a:schemeClr val="tx1">
                    <a:lumMod val="85000"/>
                    <a:lumOff val="15000"/>
                  </a:schemeClr>
                </a:solidFill>
                <a:latin typeface="+mn-ea"/>
                <a:cs typeface="+mn-ea"/>
                <a:sym typeface="+mn-ea"/>
              </a:rPr>
              <a:t>类电缆适用于较低速率的数据传输，而</a:t>
            </a:r>
            <a:r>
              <a:rPr lang="en-US" altLang="zh-CN" sz="1600" dirty="0">
                <a:ln>
                  <a:noFill/>
                  <a:prstDash val="sysDot"/>
                </a:ln>
                <a:solidFill>
                  <a:schemeClr val="tx1">
                    <a:lumMod val="85000"/>
                    <a:lumOff val="15000"/>
                  </a:schemeClr>
                </a:solidFill>
                <a:latin typeface="+mn-ea"/>
                <a:cs typeface="+mn-ea"/>
                <a:sym typeface="+mn-ea"/>
              </a:rPr>
              <a:t>6</a:t>
            </a:r>
            <a:r>
              <a:rPr lang="zh-CN" altLang="en-US" sz="1600" dirty="0">
                <a:ln>
                  <a:noFill/>
                  <a:prstDash val="sysDot"/>
                </a:ln>
                <a:solidFill>
                  <a:schemeClr val="tx1">
                    <a:lumMod val="85000"/>
                    <a:lumOff val="15000"/>
                  </a:schemeClr>
                </a:solidFill>
                <a:latin typeface="+mn-ea"/>
                <a:cs typeface="+mn-ea"/>
                <a:sym typeface="+mn-ea"/>
              </a:rPr>
              <a:t>类及以上类别的电缆设计用于支持更高的数据传输速率，具有更严格的性能标准，如更小的扭绞松开长度和更好的抗干扰能力。</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mn-cs"/>
                </a:rPr>
                <a:t>信息模块端接</a:t>
              </a:r>
              <a:endParaRPr kumimoji="0" lang="zh-CN" altLang="en-US" sz="48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charset="-122"/>
                  <a:ea typeface="汉仪雅酷黑 85W" panose="020B090402020202020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charset="-122"/>
                  <a:ea typeface="汉仪雅酷黑 85W" panose="020B0904020202020204" charset="-122"/>
                  <a:cs typeface="阿里巴巴普惠体 M" panose="00020600040101010101" pitchFamily="18" charset="-122"/>
                </a:rPr>
                <a:t>二</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charset="-122"/>
                <a:ea typeface="汉仪雅酷黑 85W" panose="020B090402020202020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矩形 287"/>
          <p:cNvSpPr/>
          <p:nvPr/>
        </p:nvSpPr>
        <p:spPr>
          <a:xfrm>
            <a:off x="3493" y="0"/>
            <a:ext cx="12191365" cy="6858000"/>
          </a:xfrm>
          <a:prstGeom prst="rect">
            <a:avLst/>
          </a:prstGeom>
          <a:gradFill>
            <a:gsLst>
              <a:gs pos="44000">
                <a:schemeClr val="bg1"/>
              </a:gs>
              <a:gs pos="100000">
                <a:srgbClr val="ABC8F0"/>
              </a:gs>
              <a:gs pos="91000">
                <a:srgbClr val="CDDFF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grpSp>
        <p:nvGrpSpPr>
          <p:cNvPr id="149" name="组合 148"/>
          <p:cNvGrpSpPr/>
          <p:nvPr/>
        </p:nvGrpSpPr>
        <p:grpSpPr>
          <a:xfrm>
            <a:off x="11585100" y="297816"/>
            <a:ext cx="231140" cy="146050"/>
            <a:chOff x="4609" y="13051"/>
            <a:chExt cx="442" cy="400"/>
          </a:xfrm>
        </p:grpSpPr>
        <p:cxnSp>
          <p:nvCxnSpPr>
            <p:cNvPr id="150" name="直接连接符 149"/>
            <p:cNvCxnSpPr/>
            <p:nvPr/>
          </p:nvCxnSpPr>
          <p:spPr>
            <a:xfrm>
              <a:off x="4609" y="130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1" name="直接连接符 150"/>
            <p:cNvCxnSpPr/>
            <p:nvPr/>
          </p:nvCxnSpPr>
          <p:spPr>
            <a:xfrm>
              <a:off x="4609" y="132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2" name="直接连接符 151"/>
            <p:cNvCxnSpPr/>
            <p:nvPr/>
          </p:nvCxnSpPr>
          <p:spPr>
            <a:xfrm>
              <a:off x="4609" y="134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grpSp>
      <p:sp>
        <p:nvSpPr>
          <p:cNvPr id="46" name="任意多边形 45"/>
          <p:cNvSpPr/>
          <p:nvPr/>
        </p:nvSpPr>
        <p:spPr>
          <a:xfrm flipH="1">
            <a:off x="0" y="4829810"/>
            <a:ext cx="3047365" cy="20281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47" name="任意多边形 46"/>
          <p:cNvSpPr/>
          <p:nvPr/>
        </p:nvSpPr>
        <p:spPr>
          <a:xfrm flipV="1">
            <a:off x="10818495" y="0"/>
            <a:ext cx="1373505" cy="9144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nvGrpSpPr>
          <p:cNvPr id="80" name="组合 79"/>
          <p:cNvGrpSpPr/>
          <p:nvPr/>
        </p:nvGrpSpPr>
        <p:grpSpPr>
          <a:xfrm>
            <a:off x="11077735" y="6404928"/>
            <a:ext cx="716915" cy="133350"/>
            <a:chOff x="17480" y="10245"/>
            <a:chExt cx="1129" cy="210"/>
          </a:xfrm>
        </p:grpSpPr>
        <p:sp>
          <p:nvSpPr>
            <p:cNvPr id="81" name="椭圆 80"/>
            <p:cNvSpPr/>
            <p:nvPr/>
          </p:nvSpPr>
          <p:spPr>
            <a:xfrm>
              <a:off x="17480" y="10245"/>
              <a:ext cx="210" cy="210"/>
            </a:xfrm>
            <a:prstGeom prst="ellips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sp>
          <p:nvSpPr>
            <p:cNvPr id="82" name="等腰三角形 81"/>
            <p:cNvSpPr/>
            <p:nvPr/>
          </p:nvSpPr>
          <p:spPr>
            <a:xfrm>
              <a:off x="17955" y="10260"/>
              <a:ext cx="209" cy="180"/>
            </a:xfrm>
            <a:prstGeom prst="triangl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83" name="矩形 82"/>
            <p:cNvSpPr/>
            <p:nvPr/>
          </p:nvSpPr>
          <p:spPr>
            <a:xfrm>
              <a:off x="18429" y="10260"/>
              <a:ext cx="180" cy="180"/>
            </a:xfrm>
            <a:prstGeom prst="rect">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pic>
        <p:nvPicPr>
          <p:cNvPr id="3" name="图片 2" descr="976"/>
          <p:cNvPicPr>
            <a:picLocks noChangeAspect="1"/>
          </p:cNvPicPr>
          <p:nvPr/>
        </p:nvPicPr>
        <p:blipFill>
          <a:blip r:embed="rId1"/>
          <a:stretch>
            <a:fillRect/>
          </a:stretch>
        </p:blipFill>
        <p:spPr>
          <a:xfrm>
            <a:off x="764540" y="1296670"/>
            <a:ext cx="4970145" cy="4643755"/>
          </a:xfrm>
          <a:prstGeom prst="rect">
            <a:avLst/>
          </a:prstGeom>
        </p:spPr>
      </p:pic>
      <p:sp>
        <p:nvSpPr>
          <p:cNvPr id="21" name="视佐3-1"/>
          <p:cNvSpPr txBox="1"/>
          <p:nvPr>
            <p:custDataLst>
              <p:tags r:id="rId2"/>
            </p:custDataLst>
          </p:nvPr>
        </p:nvSpPr>
        <p:spPr>
          <a:xfrm>
            <a:off x="6026785" y="1540510"/>
            <a:ext cx="5963285" cy="2584450"/>
          </a:xfrm>
          <a:prstGeom prst="rect">
            <a:avLst/>
          </a:prstGeom>
          <a:noFill/>
        </p:spPr>
        <p:txBody>
          <a:bodyPr wrap="square" rtlCol="0">
            <a:spAutoFit/>
          </a:bodyPr>
          <a:lstStyle/>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单元五　</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配线端接技术</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1610995" y="608330"/>
            <a:ext cx="5769610" cy="889635"/>
          </a:xfrm>
        </p:spPr>
        <p:txBody>
          <a:bodyPr/>
          <a:lstStyle/>
          <a:p>
            <a:r>
              <a:rPr lang="zh-CN" altLang="en-US" sz="3600">
                <a:solidFill>
                  <a:schemeClr val="accent2">
                    <a:lumMod val="75000"/>
                  </a:schemeClr>
                </a:solidFill>
              </a:rPr>
              <a:t>任务实施</a:t>
            </a:r>
            <a:br>
              <a:rPr lang="zh-CN" altLang="en-US" sz="3200">
                <a:solidFill>
                  <a:schemeClr val="accent2">
                    <a:lumMod val="75000"/>
                  </a:schemeClr>
                </a:solidFill>
              </a:rPr>
            </a:br>
            <a:r>
              <a:rPr lang="en-US" altLang="en-US" sz="3200">
                <a:solidFill>
                  <a:schemeClr val="accent2">
                    <a:lumMod val="75000"/>
                  </a:schemeClr>
                </a:solidFill>
              </a:rPr>
              <a:t>1.</a:t>
            </a:r>
            <a:r>
              <a:rPr lang="zh-CN" altLang="en-US" sz="3200">
                <a:solidFill>
                  <a:schemeClr val="accent2">
                    <a:lumMod val="75000"/>
                  </a:schemeClr>
                </a:solidFill>
              </a:rPr>
              <a:t>清理线和标记</a:t>
            </a:r>
            <a:endParaRPr lang="zh-CN" altLang="en-US" sz="3200">
              <a:solidFill>
                <a:schemeClr val="accent2">
                  <a:lumMod val="75000"/>
                </a:schemeClr>
              </a:solidFill>
            </a:endParaRPr>
          </a:p>
        </p:txBody>
      </p:sp>
      <p:pic>
        <p:nvPicPr>
          <p:cNvPr id="129" name="图片 128" descr="商人使用虚拟视觉屏幕"/>
          <p:cNvPicPr>
            <a:picLocks noChangeAspect="1"/>
          </p:cNvPicPr>
          <p:nvPr>
            <p:custDataLst>
              <p:tags r:id="rId2"/>
            </p:custDataLst>
          </p:nvPr>
        </p:nvPicPr>
        <p:blipFill rotWithShape="1">
          <a:blip r:embed="rId3"/>
          <a:srcRect l="23102" r="23102"/>
          <a:stretch>
            <a:fillRect/>
          </a:stretch>
        </p:blipFill>
        <p:spPr>
          <a:xfrm>
            <a:off x="6655721"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914847" y="1674987"/>
            <a:ext cx="5173765" cy="456531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a:solidFill>
                <a:schemeClr val="lt1"/>
              </a:solidFill>
              <a:sym typeface="+mn-ea"/>
            </a:endParaRPr>
          </a:p>
        </p:txBody>
      </p:sp>
      <p:sp>
        <p:nvSpPr>
          <p:cNvPr id="13" name="正文"/>
          <p:cNvSpPr txBox="1"/>
          <p:nvPr>
            <p:custDataLst>
              <p:tags r:id="rId5"/>
            </p:custDataLst>
          </p:nvPr>
        </p:nvSpPr>
        <p:spPr>
          <a:xfrm>
            <a:off x="915035" y="2117725"/>
            <a:ext cx="5862955" cy="88900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在底盒安装和穿线施工前，必须清理底盒内堆积的水泥砂浆或垃圾，确保底盒内部干净，为后续安装工作创造良好条件。</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456118" y="1739636"/>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清理底盒内杂物</a:t>
            </a:r>
            <a:endParaRPr lang="zh-CN" altLang="en-US"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915480" y="1676255"/>
            <a:ext cx="430989" cy="430989"/>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sp>
        <p:nvSpPr>
          <p:cNvPr id="40" name="正文"/>
          <p:cNvSpPr txBox="1"/>
          <p:nvPr>
            <p:custDataLst>
              <p:tags r:id="rId8"/>
            </p:custDataLst>
          </p:nvPr>
        </p:nvSpPr>
        <p:spPr>
          <a:xfrm>
            <a:off x="915035" y="3737610"/>
            <a:ext cx="6019800" cy="88900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将双绞线从底盒内取出后，需清理表面灰尘并重新进行编号标记，标记位置应距离管口</a:t>
            </a:r>
            <a:r>
              <a:rPr lang="en-US" altLang="zh-CN" sz="1600" kern="0" dirty="0">
                <a:ln>
                  <a:noFill/>
                  <a:prstDash val="sysDot"/>
                </a:ln>
                <a:solidFill>
                  <a:schemeClr val="tx1">
                    <a:lumMod val="85000"/>
                    <a:lumOff val="15000"/>
                  </a:schemeClr>
                </a:solidFill>
                <a:latin typeface="+mn-ea"/>
                <a:sym typeface="+mn-ea"/>
              </a:rPr>
              <a:t>60</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80 mm</a:t>
            </a:r>
            <a:r>
              <a:rPr lang="zh-CN" altLang="en-US" sz="1600" kern="0" dirty="0">
                <a:ln>
                  <a:noFill/>
                  <a:prstDash val="sysDot"/>
                </a:ln>
                <a:solidFill>
                  <a:schemeClr val="tx1">
                    <a:lumMod val="85000"/>
                    <a:lumOff val="15000"/>
                  </a:schemeClr>
                </a:solidFill>
                <a:latin typeface="+mn-ea"/>
                <a:sym typeface="+mn-ea"/>
              </a:rPr>
              <a:t>，以便于识别和管理。</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456118" y="3359012"/>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重新编号与标记</a:t>
            </a:r>
            <a:endParaRPr lang="zh-CN" altLang="en-US"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915480" y="3295631"/>
            <a:ext cx="430989" cy="430989"/>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sp>
        <p:nvSpPr>
          <p:cNvPr id="15" name="正文"/>
          <p:cNvSpPr txBox="1"/>
          <p:nvPr>
            <p:custDataLst>
              <p:tags r:id="rId11"/>
            </p:custDataLst>
          </p:nvPr>
        </p:nvSpPr>
        <p:spPr>
          <a:xfrm>
            <a:off x="915035" y="5356860"/>
            <a:ext cx="6019165" cy="88900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在做好新标记后，应取消原来的标记，确保标记的准确性和清晰性，避免混淆。</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456118" y="4978388"/>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标记位置要求</a:t>
            </a:r>
            <a:endParaRPr lang="zh-CN" altLang="en-US"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915480" y="4915007"/>
            <a:ext cx="430989" cy="430989"/>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995974" y="1756748"/>
            <a:ext cx="269493" cy="269493"/>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995974" y="4995501"/>
            <a:ext cx="269493" cy="269493"/>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995974" y="3376125"/>
            <a:ext cx="269493" cy="269493"/>
          </a:xfrm>
          <a:prstGeom prst="rect">
            <a:avLst/>
          </a:prstGeom>
        </p:spPr>
      </p:pic>
    </p:spTree>
    <p:custDataLst>
      <p:tags r:id="rId2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685925" y="675640"/>
            <a:ext cx="3378835" cy="505460"/>
          </a:xfrm>
          <a:prstGeom prst="rect">
            <a:avLst/>
          </a:prstGeom>
        </p:spPr>
        <p:txBody>
          <a:bodyPr vert="horz" wrap="square" lIns="0" tIns="0" rIns="0" bIns="0" rtlCol="0" anchor="t" anchorCtr="0">
            <a:normAutofit lnSpcReduction="1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en-US" altLang="en-US" spc="0" dirty="0">
                <a:solidFill>
                  <a:schemeClr val="accent1"/>
                </a:solidFill>
                <a:uFillTx/>
              </a:rPr>
              <a:t>2.</a:t>
            </a:r>
            <a:r>
              <a:rPr lang="zh-CN" altLang="en-US" spc="0" dirty="0">
                <a:solidFill>
                  <a:schemeClr val="accent1"/>
                </a:solidFill>
                <a:uFillTx/>
              </a:rPr>
              <a:t>剪掉多余线头</a:t>
            </a:r>
            <a:endParaRPr lang="zh-CN" altLang="en-US" spc="0" dirty="0">
              <a:solidFill>
                <a:schemeClr val="accent1"/>
              </a:solidFill>
              <a:uFillTx/>
            </a:endParaRPr>
          </a:p>
        </p:txBody>
      </p:sp>
      <p:pic>
        <p:nvPicPr>
          <p:cNvPr id="2" name="图片 4" descr="/data/temp/519e04fb-96fb-11f0-a0f0-2246d1573a71.jpg@base@tag=imgScale&amp;m=1&amp;w=690&amp;h=370&amp;q=95519e04fb-96fb-11f0-a0f0-2246d1573a71"/>
          <p:cNvPicPr>
            <a:picLocks noChangeAspect="1"/>
          </p:cNvPicPr>
          <p:nvPr>
            <p:custDataLst>
              <p:tags r:id="rId2"/>
            </p:custDataLst>
          </p:nvPr>
        </p:nvPicPr>
        <p:blipFill>
          <a:blip r:embed="rId3"/>
          <a:srcRect t="9282" b="9282"/>
          <a:stretch>
            <a:fillRect/>
          </a:stretch>
        </p:blipFill>
        <p:spPr>
          <a:xfrm>
            <a:off x="1686306" y="3101297"/>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519e05b1-96fb-11f0-a0f0-2246d1573a71.jpg@base@tag=imgScale&amp;m=1&amp;w=690&amp;h=370&amp;q=95519e05b1-96fb-11f0-a0f0-2246d1573a71"/>
          <p:cNvPicPr>
            <a:picLocks noChangeAspect="1"/>
          </p:cNvPicPr>
          <p:nvPr>
            <p:custDataLst>
              <p:tags r:id="rId4"/>
            </p:custDataLst>
          </p:nvPr>
        </p:nvPicPr>
        <p:blipFill>
          <a:blip r:embed="rId5"/>
          <a:srcRect t="9789" b="9789"/>
          <a:stretch>
            <a:fillRect/>
          </a:stretch>
        </p:blipFill>
        <p:spPr>
          <a:xfrm>
            <a:off x="1686306" y="4725799"/>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35" descr="/data/temp/519e0558-96fb-11f0-a0f0-2246d1573a71.jpg@base@tag=imgScale&amp;m=1&amp;w=690&amp;h=370&amp;q=95519e0558-96fb-11f0-a0f0-2246d1573a71"/>
          <p:cNvPicPr>
            <a:picLocks noChangeAspect="1"/>
          </p:cNvPicPr>
          <p:nvPr>
            <p:custDataLst>
              <p:tags r:id="rId6"/>
            </p:custDataLst>
          </p:nvPr>
        </p:nvPicPr>
        <p:blipFill>
          <a:blip r:embed="rId7"/>
          <a:srcRect t="9721" b="9722"/>
          <a:stretch>
            <a:fillRect/>
          </a:stretch>
        </p:blipFill>
        <p:spPr>
          <a:xfrm>
            <a:off x="1686306" y="1474894"/>
            <a:ext cx="2480804" cy="133230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7" name="矩形 36"/>
          <p:cNvSpPr/>
          <p:nvPr>
            <p:custDataLst>
              <p:tags r:id="rId8"/>
            </p:custDataLst>
          </p:nvPr>
        </p:nvSpPr>
        <p:spPr>
          <a:xfrm>
            <a:off x="4372610" y="1769110"/>
            <a:ext cx="6938645"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在安装模块前，检查双绞线的端头，确认是否进行了捆扎或缠绕，预留长度是否过长，以评估是否需要剪掉多余部分。</a:t>
            </a:r>
            <a:endParaRPr lang="zh-CN" altLang="en-US" sz="1600">
              <a:ln>
                <a:noFill/>
                <a:prstDash val="sysDot"/>
              </a:ln>
              <a:solidFill>
                <a:schemeClr val="tx1">
                  <a:lumMod val="85000"/>
                  <a:lumOff val="15000"/>
                </a:schemeClr>
              </a:solidFill>
              <a:latin typeface="+mn-ea"/>
              <a:cs typeface="+mn-ea"/>
              <a:sym typeface="+mn-ea"/>
            </a:endParaRPr>
          </a:p>
        </p:txBody>
      </p:sp>
      <p:sp>
        <p:nvSpPr>
          <p:cNvPr id="8" name="矩形 37"/>
          <p:cNvSpPr/>
          <p:nvPr>
            <p:custDataLst>
              <p:tags r:id="rId9"/>
            </p:custDataLst>
          </p:nvPr>
        </p:nvSpPr>
        <p:spPr>
          <a:xfrm>
            <a:off x="4372470" y="1474894"/>
            <a:ext cx="4323342" cy="288392"/>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1"/>
                </a:solidFill>
                <a:latin typeface="+mn-ea"/>
                <a:cs typeface="+mn-ea"/>
              </a:rPr>
              <a:t>检查双绞线端头</a:t>
            </a:r>
            <a:endParaRPr lang="zh-CN" altLang="en-US" b="1">
              <a:solidFill>
                <a:schemeClr val="accent1"/>
              </a:solidFill>
              <a:latin typeface="+mn-ea"/>
              <a:cs typeface="+mn-ea"/>
            </a:endParaRPr>
          </a:p>
        </p:txBody>
      </p:sp>
      <p:sp>
        <p:nvSpPr>
          <p:cNvPr id="9" name="矩形 40"/>
          <p:cNvSpPr/>
          <p:nvPr>
            <p:custDataLst>
              <p:tags r:id="rId10"/>
            </p:custDataLst>
          </p:nvPr>
        </p:nvSpPr>
        <p:spPr>
          <a:xfrm>
            <a:off x="4372610" y="3394075"/>
            <a:ext cx="6938645"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通常预留的双绞线长度较长，可能已经破坏了内部结构，因此需要剪掉多余部分，留出</a:t>
            </a:r>
            <a:r>
              <a:rPr lang="en-US" altLang="zh-CN" sz="1600">
                <a:ln>
                  <a:noFill/>
                  <a:prstDash val="sysDot"/>
                </a:ln>
                <a:solidFill>
                  <a:schemeClr val="tx1">
                    <a:lumMod val="85000"/>
                    <a:lumOff val="15000"/>
                  </a:schemeClr>
                </a:solidFill>
                <a:latin typeface="+mn-ea"/>
                <a:cs typeface="+mn-ea"/>
                <a:sym typeface="+mn-ea"/>
              </a:rPr>
              <a:t>100</a:t>
            </a:r>
            <a:r>
              <a:rPr lang="zh-CN" altLang="en-US" sz="1600">
                <a:ln>
                  <a:noFill/>
                  <a:prstDash val="sysDot"/>
                </a:ln>
                <a:solidFill>
                  <a:schemeClr val="tx1">
                    <a:lumMod val="85000"/>
                    <a:lumOff val="15000"/>
                  </a:schemeClr>
                </a:solidFill>
                <a:latin typeface="+mn-ea"/>
                <a:cs typeface="+mn-ea"/>
                <a:sym typeface="+mn-ea"/>
              </a:rPr>
              <a:t>～</a:t>
            </a:r>
            <a:r>
              <a:rPr lang="en-US" altLang="zh-CN" sz="1600">
                <a:ln>
                  <a:noFill/>
                  <a:prstDash val="sysDot"/>
                </a:ln>
                <a:solidFill>
                  <a:schemeClr val="tx1">
                    <a:lumMod val="85000"/>
                    <a:lumOff val="15000"/>
                  </a:schemeClr>
                </a:solidFill>
                <a:latin typeface="+mn-ea"/>
                <a:cs typeface="+mn-ea"/>
                <a:sym typeface="+mn-ea"/>
              </a:rPr>
              <a:t>120 mm</a:t>
            </a:r>
            <a:r>
              <a:rPr lang="zh-CN" altLang="en-US" sz="1600">
                <a:ln>
                  <a:noFill/>
                  <a:prstDash val="sysDot"/>
                </a:ln>
                <a:solidFill>
                  <a:schemeClr val="tx1">
                    <a:lumMod val="85000"/>
                    <a:lumOff val="15000"/>
                  </a:schemeClr>
                </a:solidFill>
                <a:latin typeface="+mn-ea"/>
                <a:cs typeface="+mn-ea"/>
                <a:sym typeface="+mn-ea"/>
              </a:rPr>
              <a:t>用于压接模块或检修。</a:t>
            </a:r>
            <a:endParaRPr lang="zh-CN" altLang="en-US" sz="1600">
              <a:ln>
                <a:noFill/>
                <a:prstDash val="sysDot"/>
              </a:ln>
              <a:solidFill>
                <a:schemeClr val="tx1">
                  <a:lumMod val="85000"/>
                  <a:lumOff val="15000"/>
                </a:schemeClr>
              </a:solidFill>
              <a:latin typeface="+mn-ea"/>
              <a:cs typeface="+mn-ea"/>
              <a:sym typeface="+mn-ea"/>
            </a:endParaRPr>
          </a:p>
        </p:txBody>
      </p:sp>
      <p:sp>
        <p:nvSpPr>
          <p:cNvPr id="11" name="矩形 41"/>
          <p:cNvSpPr/>
          <p:nvPr>
            <p:custDataLst>
              <p:tags r:id="rId11"/>
            </p:custDataLst>
          </p:nvPr>
        </p:nvSpPr>
        <p:spPr>
          <a:xfrm>
            <a:off x="4372610" y="3099435"/>
            <a:ext cx="6938645"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2"/>
                </a:solidFill>
                <a:latin typeface="+mn-ea"/>
                <a:cs typeface="+mn-ea"/>
              </a:rPr>
              <a:t>剪掉多余部分长度</a:t>
            </a:r>
            <a:endParaRPr lang="zh-CN" altLang="en-US" b="1">
              <a:solidFill>
                <a:schemeClr val="accent2"/>
              </a:solidFill>
              <a:latin typeface="+mn-ea"/>
              <a:cs typeface="+mn-ea"/>
            </a:endParaRPr>
          </a:p>
        </p:txBody>
      </p:sp>
      <p:sp>
        <p:nvSpPr>
          <p:cNvPr id="13" name="矩形 44"/>
          <p:cNvSpPr/>
          <p:nvPr>
            <p:custDataLst>
              <p:tags r:id="rId12"/>
            </p:custDataLst>
          </p:nvPr>
        </p:nvSpPr>
        <p:spPr>
          <a:xfrm>
            <a:off x="4372610" y="5018405"/>
            <a:ext cx="6938645"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确保剪掉多余线头后，留出足够长度的双绞线，以便于模块的压接和后续的维护工作。</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3"/>
            </p:custDataLst>
          </p:nvPr>
        </p:nvSpPr>
        <p:spPr>
          <a:xfrm>
            <a:off x="4372610" y="4723765"/>
            <a:ext cx="6938645"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3"/>
                </a:solidFill>
                <a:latin typeface="+mn-ea"/>
                <a:cs typeface="+mn-ea"/>
              </a:rPr>
              <a:t>留出压接模块长度</a:t>
            </a:r>
            <a:endParaRPr lang="zh-CN" altLang="en-US" b="1">
              <a:solidFill>
                <a:schemeClr val="accent3"/>
              </a:solidFill>
              <a:latin typeface="+mn-ea"/>
              <a:cs typeface="+mn-ea"/>
            </a:endParaRPr>
          </a:p>
        </p:txBody>
      </p:sp>
    </p:spTree>
    <p:custDataLst>
      <p:tags r:id="rId14"/>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1755140" y="758780"/>
            <a:ext cx="10800000" cy="72000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3.</a:t>
            </a:r>
            <a:r>
              <a:rPr lang="zh-CN" altLang="en-US" sz="3200">
                <a:solidFill>
                  <a:schemeClr val="accent2">
                    <a:lumMod val="75000"/>
                  </a:schemeClr>
                </a:solidFill>
              </a:rPr>
              <a:t>剥线操作</a:t>
            </a:r>
            <a:endParaRPr lang="zh-CN" altLang="en-US" sz="3200">
              <a:solidFill>
                <a:schemeClr val="accent2">
                  <a:lumMod val="75000"/>
                </a:schemeClr>
              </a:solidFill>
            </a:endParaRPr>
          </a:p>
        </p:txBody>
      </p:sp>
      <p:sp>
        <p:nvSpPr>
          <p:cNvPr id="3" name="矩形: 圆角 2"/>
          <p:cNvSpPr/>
          <p:nvPr>
            <p:custDataLst>
              <p:tags r:id="rId2"/>
            </p:custDataLst>
          </p:nvPr>
        </p:nvSpPr>
        <p:spPr>
          <a:xfrm>
            <a:off x="696595" y="2210027"/>
            <a:ext cx="5102525" cy="3612727"/>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4"/>
          <p:cNvSpPr/>
          <p:nvPr>
            <p:custDataLst>
              <p:tags r:id="rId3"/>
            </p:custDataLst>
          </p:nvPr>
        </p:nvSpPr>
        <p:spPr>
          <a:xfrm>
            <a:off x="1001413" y="3443270"/>
            <a:ext cx="4493524" cy="2190879"/>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通常使用带剥线功能的压接工具或专业剥线器来剥除双绞线的外皮，以确保剥线过程的准确性和效率。</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675326"/>
            <a:ext cx="793797" cy="777921"/>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dirty="0">
                <a:solidFill>
                  <a:srgbClr val="FFFFFF"/>
                </a:solidFill>
                <a:latin typeface="+mn-ea"/>
                <a:cs typeface="+mn-ea"/>
                <a:sym typeface="+mn-ea"/>
              </a:rPr>
              <a:t>01</a:t>
            </a:r>
            <a:endParaRPr lang="en-US" altLang="zh-CN" sz="2400" b="1" dirty="0">
              <a:solidFill>
                <a:srgbClr val="FFFFFF"/>
              </a:solidFill>
              <a:latin typeface="+mn-ea"/>
              <a:cs typeface="+mn-ea"/>
              <a:sym typeface="+mn-ea"/>
            </a:endParaRPr>
          </a:p>
        </p:txBody>
      </p:sp>
      <p:cxnSp>
        <p:nvCxnSpPr>
          <p:cNvPr id="11" name="直接连接符 79"/>
          <p:cNvCxnSpPr/>
          <p:nvPr>
            <p:custDataLst>
              <p:tags r:id="rId5"/>
            </p:custDataLst>
          </p:nvPr>
        </p:nvCxnSpPr>
        <p:spPr>
          <a:xfrm flipV="1">
            <a:off x="916318" y="3245138"/>
            <a:ext cx="4663079"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2" name="矩形 5"/>
          <p:cNvSpPr/>
          <p:nvPr>
            <p:custDataLst>
              <p:tags r:id="rId6"/>
            </p:custDataLst>
          </p:nvPr>
        </p:nvSpPr>
        <p:spPr>
          <a:xfrm>
            <a:off x="964581" y="2649473"/>
            <a:ext cx="4492889" cy="443256"/>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mn-ea"/>
                <a:cs typeface="+mn-ea"/>
              </a:rPr>
              <a:t>使用剥线工具</a:t>
            </a:r>
            <a:endParaRPr lang="zh-CN" altLang="en-US" sz="2200" b="1" dirty="0">
              <a:solidFill>
                <a:schemeClr val="accent1"/>
              </a:solidFill>
              <a:latin typeface="+mn-ea"/>
              <a:cs typeface="+mn-ea"/>
            </a:endParaRPr>
          </a:p>
        </p:txBody>
      </p:sp>
      <p:sp>
        <p:nvSpPr>
          <p:cNvPr id="13" name="矩形: 圆角 2"/>
          <p:cNvSpPr/>
          <p:nvPr>
            <p:custDataLst>
              <p:tags r:id="rId7"/>
            </p:custDataLst>
          </p:nvPr>
        </p:nvSpPr>
        <p:spPr>
          <a:xfrm>
            <a:off x="6394150" y="2210027"/>
            <a:ext cx="5102525" cy="3612727"/>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6"/>
          <p:cNvSpPr/>
          <p:nvPr>
            <p:custDataLst>
              <p:tags r:id="rId8"/>
            </p:custDataLst>
          </p:nvPr>
        </p:nvSpPr>
        <p:spPr>
          <a:xfrm>
            <a:off x="6698968" y="3448350"/>
            <a:ext cx="4493524" cy="218071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剥掉双绞线外皮的长度应为</a:t>
            </a:r>
            <a:r>
              <a:rPr lang="en-US" altLang="zh-CN" sz="1600">
                <a:solidFill>
                  <a:schemeClr val="tx1">
                    <a:lumMod val="85000"/>
                    <a:lumOff val="15000"/>
                  </a:schemeClr>
                </a:solidFill>
                <a:latin typeface="+mn-ea"/>
                <a:cs typeface="+mn-ea"/>
              </a:rPr>
              <a:t>15 mm</a:t>
            </a:r>
            <a:r>
              <a:rPr lang="zh-CN" altLang="en-US" sz="1600">
                <a:solidFill>
                  <a:schemeClr val="tx1">
                    <a:lumMod val="85000"/>
                    <a:lumOff val="15000"/>
                  </a:schemeClr>
                </a:solidFill>
                <a:latin typeface="+mn-ea"/>
                <a:cs typeface="+mn-ea"/>
              </a:rPr>
              <a:t>，剥线时需特别注意不要损伤线芯和线芯绝缘层，以保证线缆的性能。</a:t>
            </a:r>
            <a:endParaRPr lang="zh-CN" altLang="en-US" sz="1600">
              <a:solidFill>
                <a:schemeClr val="tx1">
                  <a:lumMod val="85000"/>
                  <a:lumOff val="15000"/>
                </a:schemeClr>
              </a:solidFill>
              <a:latin typeface="+mn-ea"/>
              <a:cs typeface="+mn-ea"/>
            </a:endParaRPr>
          </a:p>
        </p:txBody>
      </p:sp>
      <p:sp>
        <p:nvSpPr>
          <p:cNvPr id="15" name="圆角矩形 39"/>
          <p:cNvSpPr/>
          <p:nvPr>
            <p:custDataLst>
              <p:tags r:id="rId9"/>
            </p:custDataLst>
          </p:nvPr>
        </p:nvSpPr>
        <p:spPr>
          <a:xfrm>
            <a:off x="6658961" y="1675326"/>
            <a:ext cx="793797" cy="777921"/>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a:solidFill>
                  <a:srgbClr val="FFFFFF"/>
                </a:solidFill>
                <a:latin typeface="+mn-ea"/>
                <a:cs typeface="+mn-ea"/>
                <a:sym typeface="+mn-ea"/>
              </a:rPr>
              <a:t>02</a:t>
            </a:r>
            <a:endParaRPr lang="en-US" altLang="zh-CN" sz="2400" b="1" dirty="0">
              <a:solidFill>
                <a:srgbClr val="FFFFFF"/>
              </a:solidFill>
              <a:latin typeface="+mn-ea"/>
              <a:cs typeface="+mn-ea"/>
              <a:sym typeface="+mn-ea"/>
            </a:endParaRPr>
          </a:p>
        </p:txBody>
      </p:sp>
      <p:cxnSp>
        <p:nvCxnSpPr>
          <p:cNvPr id="16" name="直接连接符 73"/>
          <p:cNvCxnSpPr/>
          <p:nvPr>
            <p:custDataLst>
              <p:tags r:id="rId10"/>
            </p:custDataLst>
          </p:nvPr>
        </p:nvCxnSpPr>
        <p:spPr>
          <a:xfrm flipV="1">
            <a:off x="6614508" y="3250853"/>
            <a:ext cx="4662444"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
        <p:nvSpPr>
          <p:cNvPr id="17" name="矩形 7"/>
          <p:cNvSpPr/>
          <p:nvPr>
            <p:custDataLst>
              <p:tags r:id="rId11"/>
            </p:custDataLst>
          </p:nvPr>
        </p:nvSpPr>
        <p:spPr>
          <a:xfrm>
            <a:off x="6664676" y="2649473"/>
            <a:ext cx="4492889" cy="443256"/>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2"/>
                </a:solidFill>
                <a:latin typeface="+mn-ea"/>
                <a:cs typeface="+mn-ea"/>
              </a:rPr>
              <a:t>剥线长度与注意事项</a:t>
            </a:r>
            <a:endParaRPr lang="zh-CN" altLang="en-US" sz="2200" b="1">
              <a:solidFill>
                <a:schemeClr val="accent2"/>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custDataLst>
              <p:tags r:id="rId1"/>
            </p:custDataLst>
          </p:nvPr>
        </p:nvSpPr>
        <p:spPr>
          <a:xfrm>
            <a:off x="1717040" y="776605"/>
            <a:ext cx="9860280" cy="36957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4.</a:t>
            </a:r>
            <a:r>
              <a:rPr lang="zh-CN" altLang="en-US" sz="3200">
                <a:solidFill>
                  <a:schemeClr val="accent2">
                    <a:lumMod val="75000"/>
                  </a:schemeClr>
                </a:solidFill>
              </a:rPr>
              <a:t>分线与穿线</a:t>
            </a:r>
            <a:endParaRPr lang="zh-CN" altLang="en-US" sz="3200">
              <a:solidFill>
                <a:schemeClr val="accent2">
                  <a:lumMod val="75000"/>
                </a:schemeClr>
              </a:solidFill>
            </a:endParaRPr>
          </a:p>
        </p:txBody>
      </p:sp>
      <p:pic>
        <p:nvPicPr>
          <p:cNvPr id="4" name="图片 22"/>
          <p:cNvPicPr>
            <a:picLocks noChangeAspect="1"/>
          </p:cNvPicPr>
          <p:nvPr>
            <p:custDataLst>
              <p:tags r:id="rId2"/>
            </p:custDataLst>
          </p:nvPr>
        </p:nvPicPr>
        <p:blipFill rotWithShape="1">
          <a:blip r:embed="rId3" cstate="print">
            <a:extLst>
              <a:ext uri="{28A0092B-C50C-407E-A947-70E740481C1C}">
                <a14:useLocalDpi xmlns:a14="http://schemas.microsoft.com/office/drawing/2010/main" val="0"/>
              </a:ext>
            </a:extLst>
          </a:blip>
          <a:srcRect l="35186" t="17203" b="22192"/>
          <a:stretch>
            <a:fillRect/>
          </a:stretch>
        </p:blipFill>
        <p:spPr>
          <a:xfrm>
            <a:off x="695326" y="4048671"/>
            <a:ext cx="4259186" cy="1965513"/>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10" name="图片 24"/>
          <p:cNvPicPr>
            <a:picLocks noChangeAspect="1"/>
          </p:cNvPicPr>
          <p:nvPr>
            <p:custDataLst>
              <p:tags r:id="rId4"/>
            </p:custDataLst>
          </p:nvPr>
        </p:nvPicPr>
        <p:blipFill rotWithShape="1">
          <a:blip r:embed="rId5">
            <a:extLst>
              <a:ext uri="{28A0092B-C50C-407E-A947-70E740481C1C}">
                <a14:useLocalDpi xmlns:a14="http://schemas.microsoft.com/office/drawing/2010/main" val="0"/>
              </a:ext>
            </a:extLst>
          </a:blip>
          <a:srcRect t="14268" b="25764"/>
          <a:stretch>
            <a:fillRect/>
          </a:stretch>
        </p:blipFill>
        <p:spPr>
          <a:xfrm>
            <a:off x="695326" y="1587284"/>
            <a:ext cx="4259186" cy="1965513"/>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
          <p:cNvSpPr/>
          <p:nvPr>
            <p:custDataLst>
              <p:tags r:id="rId6"/>
            </p:custDataLst>
          </p:nvPr>
        </p:nvSpPr>
        <p:spPr>
          <a:xfrm>
            <a:off x="6004834" y="2188025"/>
            <a:ext cx="5491047" cy="973528"/>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一般按照</a:t>
            </a:r>
            <a:r>
              <a:rPr lang="en-US" altLang="zh-CN" sz="1600" dirty="0">
                <a:ln>
                  <a:noFill/>
                  <a:prstDash val="sysDot"/>
                </a:ln>
                <a:solidFill>
                  <a:schemeClr val="tx1">
                    <a:lumMod val="85000"/>
                    <a:lumOff val="15000"/>
                  </a:schemeClr>
                </a:solidFill>
                <a:latin typeface="+mn-ea"/>
                <a:cs typeface="+mn-ea"/>
              </a:rPr>
              <a:t>T568B</a:t>
            </a:r>
            <a:r>
              <a:rPr lang="zh-CN" altLang="en-US" sz="1600" dirty="0">
                <a:ln>
                  <a:noFill/>
                  <a:prstDash val="sysDot"/>
                </a:ln>
                <a:solidFill>
                  <a:schemeClr val="tx1">
                    <a:lumMod val="85000"/>
                    <a:lumOff val="15000"/>
                  </a:schemeClr>
                </a:solidFill>
                <a:latin typeface="+mn-ea"/>
                <a:cs typeface="+mn-ea"/>
              </a:rPr>
              <a:t>线序将双绞线分为</a:t>
            </a:r>
            <a:r>
              <a:rPr lang="en-US" altLang="zh-CN" sz="1600" dirty="0">
                <a:ln>
                  <a:noFill/>
                  <a:prstDash val="sysDot"/>
                </a:ln>
                <a:solidFill>
                  <a:schemeClr val="tx1">
                    <a:lumMod val="85000"/>
                    <a:lumOff val="15000"/>
                  </a:schemeClr>
                </a:solidFill>
                <a:latin typeface="+mn-ea"/>
                <a:cs typeface="+mn-ea"/>
              </a:rPr>
              <a:t>4</a:t>
            </a:r>
            <a:r>
              <a:rPr lang="zh-CN" altLang="en-US" sz="1600" dirty="0">
                <a:ln>
                  <a:noFill/>
                  <a:prstDash val="sysDot"/>
                </a:ln>
                <a:solidFill>
                  <a:schemeClr val="tx1">
                    <a:lumMod val="85000"/>
                    <a:lumOff val="15000"/>
                  </a:schemeClr>
                </a:solidFill>
                <a:latin typeface="+mn-ea"/>
                <a:cs typeface="+mn-ea"/>
              </a:rPr>
              <a:t>对线，穿过相应的卡线槽，确保线序正确，为后续的端接工作打下基础。</a:t>
            </a:r>
            <a:endParaRPr lang="zh-CN" altLang="en-US" sz="1600" dirty="0">
              <a:ln>
                <a:noFill/>
                <a:prstDash val="sysDot"/>
              </a:ln>
              <a:solidFill>
                <a:schemeClr val="tx1">
                  <a:lumMod val="85000"/>
                  <a:lumOff val="15000"/>
                </a:schemeClr>
              </a:solidFill>
              <a:latin typeface="+mn-ea"/>
              <a:cs typeface="+mn-ea"/>
            </a:endParaRPr>
          </a:p>
        </p:txBody>
      </p:sp>
      <p:sp>
        <p:nvSpPr>
          <p:cNvPr id="12" name="矩形 2"/>
          <p:cNvSpPr/>
          <p:nvPr>
            <p:custDataLst>
              <p:tags r:id="rId7"/>
            </p:custDataLst>
          </p:nvPr>
        </p:nvSpPr>
        <p:spPr>
          <a:xfrm>
            <a:off x="6004834" y="1742232"/>
            <a:ext cx="5491048" cy="3693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1"/>
                </a:solidFill>
                <a:latin typeface="+mn-ea"/>
                <a:cs typeface="+mn-ea"/>
              </a:rPr>
              <a:t>按</a:t>
            </a:r>
            <a:r>
              <a:rPr lang="en-US" altLang="zh-CN" sz="2200" b="1">
                <a:solidFill>
                  <a:schemeClr val="accent1"/>
                </a:solidFill>
                <a:latin typeface="+mn-ea"/>
                <a:cs typeface="+mn-ea"/>
              </a:rPr>
              <a:t>T568B</a:t>
            </a:r>
            <a:r>
              <a:rPr lang="zh-CN" altLang="en-US" sz="2200" b="1">
                <a:solidFill>
                  <a:schemeClr val="accent1"/>
                </a:solidFill>
                <a:latin typeface="+mn-ea"/>
                <a:cs typeface="+mn-ea"/>
              </a:rPr>
              <a:t>线序分线</a:t>
            </a:r>
            <a:endParaRPr lang="zh-CN" altLang="en-US" sz="2200" b="1">
              <a:solidFill>
                <a:schemeClr val="accent1"/>
              </a:solidFill>
              <a:latin typeface="+mn-ea"/>
              <a:cs typeface="+mn-ea"/>
            </a:endParaRPr>
          </a:p>
        </p:txBody>
      </p:sp>
      <p:sp>
        <p:nvSpPr>
          <p:cNvPr id="13" name="矩形 4"/>
          <p:cNvSpPr/>
          <p:nvPr>
            <p:custDataLst>
              <p:tags r:id="rId8"/>
            </p:custDataLst>
          </p:nvPr>
        </p:nvSpPr>
        <p:spPr>
          <a:xfrm>
            <a:off x="5474582" y="1742232"/>
            <a:ext cx="477140" cy="369351"/>
          </a:xfrm>
          <a:prstGeom prst="rect">
            <a:avLst/>
          </a:prstGeom>
          <a:noFill/>
        </p:spPr>
        <p:txBody>
          <a:bodyPr wrap="none" lIns="0" tIns="0" rIns="0" bIns="0" rtlCol="0" anchor="b">
            <a:normAutofit fontScale="90000"/>
          </a:bodyPr>
          <a:p>
            <a:pPr>
              <a:spcBef>
                <a:spcPct val="0"/>
              </a:spcBef>
              <a:spcAft>
                <a:spcPct val="0"/>
              </a:spcAft>
              <a:buClr>
                <a:schemeClr val="accent1"/>
              </a:buClr>
              <a:buSzPct val="70000"/>
            </a:pPr>
            <a:r>
              <a:rPr lang="en-US" altLang="zh-CN" sz="2400" b="1">
                <a:solidFill>
                  <a:schemeClr val="accent1"/>
                </a:solidFill>
                <a:latin typeface="+mn-ea"/>
                <a:cs typeface="+mn-ea"/>
              </a:rPr>
              <a:t>01</a:t>
            </a:r>
            <a:endParaRPr lang="en-US" altLang="zh-CN" sz="2400" b="1">
              <a:solidFill>
                <a:schemeClr val="accent1"/>
              </a:solidFill>
              <a:latin typeface="+mn-ea"/>
              <a:cs typeface="+mn-ea"/>
            </a:endParaRPr>
          </a:p>
        </p:txBody>
      </p:sp>
      <p:sp>
        <p:nvSpPr>
          <p:cNvPr id="14" name="矩形 6"/>
          <p:cNvSpPr/>
          <p:nvPr>
            <p:custDataLst>
              <p:tags r:id="rId9"/>
            </p:custDataLst>
          </p:nvPr>
        </p:nvSpPr>
        <p:spPr>
          <a:xfrm>
            <a:off x="6004834" y="4649412"/>
            <a:ext cx="5491047" cy="973528"/>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分线后，将每对线穿过卡线槽，再将线分开成独立的</a:t>
            </a:r>
            <a:r>
              <a:rPr lang="en-US" altLang="zh-CN" sz="1600">
                <a:ln>
                  <a:noFill/>
                  <a:prstDash val="sysDot"/>
                </a:ln>
                <a:solidFill>
                  <a:schemeClr val="tx1">
                    <a:lumMod val="85000"/>
                    <a:lumOff val="15000"/>
                  </a:schemeClr>
                </a:solidFill>
                <a:latin typeface="+mn-ea"/>
                <a:cs typeface="+mn-ea"/>
              </a:rPr>
              <a:t>8</a:t>
            </a:r>
            <a:r>
              <a:rPr lang="zh-CN" altLang="en-US" sz="1600">
                <a:ln>
                  <a:noFill/>
                  <a:prstDash val="sysDot"/>
                </a:ln>
                <a:solidFill>
                  <a:schemeClr val="tx1">
                    <a:lumMod val="85000"/>
                    <a:lumOff val="15000"/>
                  </a:schemeClr>
                </a:solidFill>
                <a:latin typeface="+mn-ea"/>
                <a:cs typeface="+mn-ea"/>
              </a:rPr>
              <a:t>芯线，以便于进行端接和压接。</a:t>
            </a:r>
            <a:endParaRPr lang="zh-CN" altLang="en-US" sz="1600">
              <a:ln>
                <a:noFill/>
                <a:prstDash val="sysDot"/>
              </a:ln>
              <a:solidFill>
                <a:schemeClr val="tx1">
                  <a:lumMod val="85000"/>
                  <a:lumOff val="15000"/>
                </a:schemeClr>
              </a:solidFill>
              <a:latin typeface="+mn-ea"/>
              <a:cs typeface="+mn-ea"/>
            </a:endParaRPr>
          </a:p>
        </p:txBody>
      </p:sp>
      <p:sp>
        <p:nvSpPr>
          <p:cNvPr id="15" name="矩形 7"/>
          <p:cNvSpPr/>
          <p:nvPr>
            <p:custDataLst>
              <p:tags r:id="rId10"/>
            </p:custDataLst>
          </p:nvPr>
        </p:nvSpPr>
        <p:spPr>
          <a:xfrm>
            <a:off x="6004834" y="4203619"/>
            <a:ext cx="5491048" cy="3693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dirty="0">
                <a:solidFill>
                  <a:schemeClr val="accent2"/>
                </a:solidFill>
                <a:latin typeface="+mn-ea"/>
                <a:cs typeface="+mn-ea"/>
              </a:rPr>
              <a:t>穿过卡线槽</a:t>
            </a:r>
            <a:endParaRPr lang="zh-CN" altLang="en-US" sz="2200" b="1" dirty="0">
              <a:solidFill>
                <a:schemeClr val="accent2"/>
              </a:solidFill>
              <a:latin typeface="+mn-ea"/>
              <a:cs typeface="+mn-ea"/>
            </a:endParaRPr>
          </a:p>
        </p:txBody>
      </p:sp>
      <p:sp>
        <p:nvSpPr>
          <p:cNvPr id="16" name="矩形 8"/>
          <p:cNvSpPr/>
          <p:nvPr>
            <p:custDataLst>
              <p:tags r:id="rId11"/>
            </p:custDataLst>
          </p:nvPr>
        </p:nvSpPr>
        <p:spPr>
          <a:xfrm>
            <a:off x="5474582" y="4203619"/>
            <a:ext cx="477140" cy="369351"/>
          </a:xfrm>
          <a:prstGeom prst="rect">
            <a:avLst/>
          </a:prstGeom>
          <a:noFill/>
        </p:spPr>
        <p:txBody>
          <a:bodyPr wrap="none" lIns="0" tIns="0" rIns="0" bIns="0" rtlCol="0" anchor="b">
            <a:normAutofit fontScale="90000"/>
          </a:bodyPr>
          <a:p>
            <a:pPr>
              <a:spcBef>
                <a:spcPct val="0"/>
              </a:spcBef>
              <a:spcAft>
                <a:spcPct val="0"/>
              </a:spcAft>
              <a:buClr>
                <a:schemeClr val="accent1"/>
              </a:buClr>
              <a:buSzPct val="70000"/>
            </a:pPr>
            <a:r>
              <a:rPr lang="en-US" altLang="zh-CN" sz="2400" b="1">
                <a:solidFill>
                  <a:schemeClr val="accent2"/>
                </a:solidFill>
                <a:latin typeface="+mn-ea"/>
                <a:cs typeface="+mn-ea"/>
              </a:rPr>
              <a:t>02</a:t>
            </a:r>
            <a:endParaRPr lang="en-US" altLang="zh-CN" sz="2400" b="1">
              <a:solidFill>
                <a:schemeClr val="accent2"/>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custDataLst>
              <p:tags r:id="rId1"/>
            </p:custDataLst>
          </p:nvPr>
        </p:nvSpPr>
        <p:spPr>
          <a:xfrm>
            <a:off x="1916430" y="608330"/>
            <a:ext cx="9660890" cy="705485"/>
          </a:xfrm>
          <a:noFill/>
        </p:spPr>
        <p:txBody>
          <a:bodyPr wrap="square"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dirty="0">
                <a:solidFill>
                  <a:schemeClr val="accent2">
                    <a:lumMod val="75000"/>
                  </a:schemeClr>
                </a:solidFill>
              </a:rPr>
              <a:t>5.</a:t>
            </a:r>
            <a:r>
              <a:rPr lang="zh-CN" altLang="en-US" sz="3200" dirty="0">
                <a:solidFill>
                  <a:schemeClr val="accent2">
                    <a:lumMod val="75000"/>
                  </a:schemeClr>
                </a:solidFill>
              </a:rPr>
              <a:t>端接与压接</a:t>
            </a:r>
            <a:endParaRPr lang="zh-CN" altLang="en-US" sz="3200" dirty="0">
              <a:solidFill>
                <a:schemeClr val="accent2">
                  <a:lumMod val="75000"/>
                </a:schemeClr>
              </a:solidFill>
            </a:endParaRPr>
          </a:p>
        </p:txBody>
      </p:sp>
      <p:sp>
        <p:nvSpPr>
          <p:cNvPr id="2" name="任意形状 2"/>
          <p:cNvSpPr/>
          <p:nvPr>
            <p:custDataLst>
              <p:tags r:id="rId2"/>
            </p:custDataLst>
          </p:nvPr>
        </p:nvSpPr>
        <p:spPr>
          <a:xfrm>
            <a:off x="903976" y="1648471"/>
            <a:ext cx="10505705" cy="4579821"/>
          </a:xfrm>
          <a:custGeom>
            <a:avLst/>
            <a:gdLst>
              <a:gd name="connsiteX0" fmla="*/ 7421879 w 9144000"/>
              <a:gd name="connsiteY0" fmla="*/ 944 h 4667042"/>
              <a:gd name="connsiteX1" fmla="*/ 8739856 w 9144000"/>
              <a:gd name="connsiteY1" fmla="*/ 200746 h 4667042"/>
              <a:gd name="connsiteX2" fmla="*/ 9144000 w 9144000"/>
              <a:gd name="connsiteY2" fmla="*/ 302125 h 4667042"/>
              <a:gd name="connsiteX3" fmla="*/ 9144000 w 9144000"/>
              <a:gd name="connsiteY3" fmla="*/ 4667042 h 4667042"/>
              <a:gd name="connsiteX4" fmla="*/ 0 w 9144000"/>
              <a:gd name="connsiteY4" fmla="*/ 4667042 h 4667042"/>
              <a:gd name="connsiteX5" fmla="*/ 0 w 9144000"/>
              <a:gd name="connsiteY5" fmla="*/ 142334 h 4667042"/>
              <a:gd name="connsiteX6" fmla="*/ 260865 w 9144000"/>
              <a:gd name="connsiteY6" fmla="*/ 125811 h 4667042"/>
              <a:gd name="connsiteX7" fmla="*/ 640079 w 9144000"/>
              <a:gd name="connsiteY7" fmla="*/ 122864 h 4667042"/>
              <a:gd name="connsiteX8" fmla="*/ 4465319 w 9144000"/>
              <a:gd name="connsiteY8" fmla="*/ 595304 h 4667042"/>
              <a:gd name="connsiteX9" fmla="*/ 7421879 w 9144000"/>
              <a:gd name="connsiteY9" fmla="*/ 944 h 466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4667042">
                <a:moveTo>
                  <a:pt x="7421879" y="944"/>
                </a:moveTo>
                <a:cubicBezTo>
                  <a:pt x="7809547" y="11422"/>
                  <a:pt x="8275795" y="92622"/>
                  <a:pt x="8739856" y="200746"/>
                </a:cubicBezTo>
                <a:lnTo>
                  <a:pt x="9144000" y="302125"/>
                </a:lnTo>
                <a:lnTo>
                  <a:pt x="9144000" y="4667042"/>
                </a:lnTo>
                <a:lnTo>
                  <a:pt x="0" y="4667042"/>
                </a:lnTo>
                <a:lnTo>
                  <a:pt x="0" y="142334"/>
                </a:lnTo>
                <a:lnTo>
                  <a:pt x="260865" y="125811"/>
                </a:lnTo>
                <a:cubicBezTo>
                  <a:pt x="384849" y="121237"/>
                  <a:pt x="511492" y="120007"/>
                  <a:pt x="640079" y="122864"/>
                </a:cubicBezTo>
                <a:cubicBezTo>
                  <a:pt x="1668779" y="145724"/>
                  <a:pt x="3335019" y="615624"/>
                  <a:pt x="4465319" y="595304"/>
                </a:cubicBezTo>
                <a:cubicBezTo>
                  <a:pt x="5595619" y="574984"/>
                  <a:pt x="6388099" y="-26996"/>
                  <a:pt x="7421879" y="944"/>
                </a:cubicBezTo>
                <a:close/>
              </a:path>
            </a:pathLst>
          </a:cu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dirty="0">
              <a:solidFill>
                <a:schemeClr val="lt1"/>
              </a:solidFill>
              <a:latin typeface="+mj-ea"/>
              <a:ea typeface="+mj-ea"/>
              <a:sym typeface="微软雅黑" panose="020B0503020204020204" charset="-122"/>
            </a:endParaRPr>
          </a:p>
        </p:txBody>
      </p:sp>
      <p:sp>
        <p:nvSpPr>
          <p:cNvPr id="4" name="任意形状 1"/>
          <p:cNvSpPr/>
          <p:nvPr>
            <p:custDataLst>
              <p:tags r:id="rId3"/>
            </p:custDataLst>
          </p:nvPr>
        </p:nvSpPr>
        <p:spPr>
          <a:xfrm>
            <a:off x="903976" y="1704283"/>
            <a:ext cx="10505705" cy="4523945"/>
          </a:xfrm>
          <a:custGeom>
            <a:avLst/>
            <a:gdLst>
              <a:gd name="connsiteX0" fmla="*/ 9144000 w 9144000"/>
              <a:gd name="connsiteY0" fmla="*/ 0 h 4569773"/>
              <a:gd name="connsiteX1" fmla="*/ 9144000 w 9144000"/>
              <a:gd name="connsiteY1" fmla="*/ 4569773 h 4569773"/>
              <a:gd name="connsiteX2" fmla="*/ 0 w 9144000"/>
              <a:gd name="connsiteY2" fmla="*/ 4569773 h 4569773"/>
              <a:gd name="connsiteX3" fmla="*/ 0 w 9144000"/>
              <a:gd name="connsiteY3" fmla="*/ 638493 h 4569773"/>
              <a:gd name="connsiteX4" fmla="*/ 135688 w 9144000"/>
              <a:gd name="connsiteY4" fmla="*/ 681653 h 4569773"/>
              <a:gd name="connsiteX5" fmla="*/ 487681 w 9144000"/>
              <a:gd name="connsiteY5" fmla="*/ 725542 h 4569773"/>
              <a:gd name="connsiteX6" fmla="*/ 4450081 w 9144000"/>
              <a:gd name="connsiteY6" fmla="*/ 192142 h 4569773"/>
              <a:gd name="connsiteX7" fmla="*/ 7239001 w 9144000"/>
              <a:gd name="connsiteY7" fmla="*/ 603622 h 4569773"/>
              <a:gd name="connsiteX8" fmla="*/ 9034464 w 9144000"/>
              <a:gd name="connsiteY8" fmla="*/ 37837 h 456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4569773">
                <a:moveTo>
                  <a:pt x="9144000" y="0"/>
                </a:moveTo>
                <a:lnTo>
                  <a:pt x="9144000" y="4569773"/>
                </a:lnTo>
                <a:lnTo>
                  <a:pt x="0" y="4569773"/>
                </a:lnTo>
                <a:lnTo>
                  <a:pt x="0" y="638493"/>
                </a:lnTo>
                <a:lnTo>
                  <a:pt x="135688" y="681653"/>
                </a:lnTo>
                <a:cubicBezTo>
                  <a:pt x="248048" y="710818"/>
                  <a:pt x="365444" y="727447"/>
                  <a:pt x="487681" y="725542"/>
                </a:cubicBezTo>
                <a:cubicBezTo>
                  <a:pt x="1465581" y="710302"/>
                  <a:pt x="3324861" y="212462"/>
                  <a:pt x="4450081" y="192142"/>
                </a:cubicBezTo>
                <a:cubicBezTo>
                  <a:pt x="5575301" y="171822"/>
                  <a:pt x="6240781" y="613782"/>
                  <a:pt x="7239001" y="603622"/>
                </a:cubicBezTo>
                <a:cubicBezTo>
                  <a:pt x="7738111" y="598542"/>
                  <a:pt x="8418831" y="263262"/>
                  <a:pt x="9034464" y="37837"/>
                </a:cubicBezTo>
                <a:close/>
              </a:path>
            </a:pathLst>
          </a:custGeom>
          <a:gradFill>
            <a:gsLst>
              <a:gs pos="0">
                <a:schemeClr val="accent1">
                  <a:alpha val="75000"/>
                </a:schemeClr>
              </a:gs>
              <a:gs pos="68000">
                <a:schemeClr val="accent1">
                  <a:alpha val="10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panose="020B0503020204020204" charset="-122"/>
            </a:endParaRPr>
          </a:p>
        </p:txBody>
      </p:sp>
      <p:sp>
        <p:nvSpPr>
          <p:cNvPr id="6" name="任意多边形: 形状 20"/>
          <p:cNvSpPr/>
          <p:nvPr>
            <p:custDataLst>
              <p:tags r:id="rId4"/>
            </p:custDataLst>
          </p:nvPr>
        </p:nvSpPr>
        <p:spPr>
          <a:xfrm>
            <a:off x="900146" y="1738755"/>
            <a:ext cx="10502903" cy="4492958"/>
          </a:xfrm>
          <a:custGeom>
            <a:avLst/>
            <a:gdLst>
              <a:gd name="connsiteX0" fmla="*/ 2408361 w 9107329"/>
              <a:gd name="connsiteY0" fmla="*/ 434 h 2794050"/>
              <a:gd name="connsiteX1" fmla="*/ 7003480 w 9107329"/>
              <a:gd name="connsiteY1" fmla="*/ 263023 h 2794050"/>
              <a:gd name="connsiteX2" fmla="*/ 8796810 w 9107329"/>
              <a:gd name="connsiteY2" fmla="*/ 78568 h 2794050"/>
              <a:gd name="connsiteX3" fmla="*/ 9107329 w 9107329"/>
              <a:gd name="connsiteY3" fmla="*/ 30883 h 2794050"/>
              <a:gd name="connsiteX4" fmla="*/ 9107329 w 9107329"/>
              <a:gd name="connsiteY4" fmla="*/ 2794050 h 2794050"/>
              <a:gd name="connsiteX5" fmla="*/ 0 w 9107329"/>
              <a:gd name="connsiteY5" fmla="*/ 2794050 h 2794050"/>
              <a:gd name="connsiteX6" fmla="*/ 0 w 9107329"/>
              <a:gd name="connsiteY6" fmla="*/ 108284 h 2794050"/>
              <a:gd name="connsiteX7" fmla="*/ 397174 w 9107329"/>
              <a:gd name="connsiteY7" fmla="*/ 83169 h 2794050"/>
              <a:gd name="connsiteX8" fmla="*/ 2408361 w 9107329"/>
              <a:gd name="connsiteY8" fmla="*/ 434 h 2794050"/>
              <a:gd name="connsiteX0-1" fmla="*/ 2414029 w 9112997"/>
              <a:gd name="connsiteY0-2" fmla="*/ 434 h 3899264"/>
              <a:gd name="connsiteX1-3" fmla="*/ 7009148 w 9112997"/>
              <a:gd name="connsiteY1-4" fmla="*/ 263023 h 3899264"/>
              <a:gd name="connsiteX2-5" fmla="*/ 8802478 w 9112997"/>
              <a:gd name="connsiteY2-6" fmla="*/ 78568 h 3899264"/>
              <a:gd name="connsiteX3-7" fmla="*/ 9112997 w 9112997"/>
              <a:gd name="connsiteY3-8" fmla="*/ 30883 h 3899264"/>
              <a:gd name="connsiteX4-9" fmla="*/ 9112997 w 9112997"/>
              <a:gd name="connsiteY4-10" fmla="*/ 2794050 h 3899264"/>
              <a:gd name="connsiteX5-11" fmla="*/ 0 w 9112997"/>
              <a:gd name="connsiteY5-12" fmla="*/ 3899264 h 3899264"/>
              <a:gd name="connsiteX6-13" fmla="*/ 5668 w 9112997"/>
              <a:gd name="connsiteY6-14" fmla="*/ 108284 h 3899264"/>
              <a:gd name="connsiteX7-15" fmla="*/ 402842 w 9112997"/>
              <a:gd name="connsiteY7-16" fmla="*/ 83169 h 3899264"/>
              <a:gd name="connsiteX8-17" fmla="*/ 2414029 w 9112997"/>
              <a:gd name="connsiteY8-18" fmla="*/ 434 h 3899264"/>
              <a:gd name="connsiteX0-19" fmla="*/ 2414029 w 9112997"/>
              <a:gd name="connsiteY0-20" fmla="*/ 434 h 3910600"/>
              <a:gd name="connsiteX1-21" fmla="*/ 7009148 w 9112997"/>
              <a:gd name="connsiteY1-22" fmla="*/ 263023 h 3910600"/>
              <a:gd name="connsiteX2-23" fmla="*/ 8802478 w 9112997"/>
              <a:gd name="connsiteY2-24" fmla="*/ 78568 h 3910600"/>
              <a:gd name="connsiteX3-25" fmla="*/ 9112997 w 9112997"/>
              <a:gd name="connsiteY3-26" fmla="*/ 30883 h 3910600"/>
              <a:gd name="connsiteX4-27" fmla="*/ 9112997 w 9112997"/>
              <a:gd name="connsiteY4-28" fmla="*/ 3910600 h 3910600"/>
              <a:gd name="connsiteX5-29" fmla="*/ 0 w 9112997"/>
              <a:gd name="connsiteY5-30" fmla="*/ 3899264 h 3910600"/>
              <a:gd name="connsiteX6-31" fmla="*/ 5668 w 9112997"/>
              <a:gd name="connsiteY6-32" fmla="*/ 108284 h 3910600"/>
              <a:gd name="connsiteX7-33" fmla="*/ 402842 w 9112997"/>
              <a:gd name="connsiteY7-34" fmla="*/ 83169 h 3910600"/>
              <a:gd name="connsiteX8-35" fmla="*/ 2414029 w 9112997"/>
              <a:gd name="connsiteY8-36" fmla="*/ 434 h 3910600"/>
              <a:gd name="connsiteX0-37" fmla="*/ 2408613 w 9107581"/>
              <a:gd name="connsiteY0-38" fmla="*/ 434 h 3910600"/>
              <a:gd name="connsiteX1-39" fmla="*/ 7003732 w 9107581"/>
              <a:gd name="connsiteY1-40" fmla="*/ 263023 h 3910600"/>
              <a:gd name="connsiteX2-41" fmla="*/ 8797062 w 9107581"/>
              <a:gd name="connsiteY2-42" fmla="*/ 78568 h 3910600"/>
              <a:gd name="connsiteX3-43" fmla="*/ 9107581 w 9107581"/>
              <a:gd name="connsiteY3-44" fmla="*/ 30883 h 3910600"/>
              <a:gd name="connsiteX4-45" fmla="*/ 9107581 w 9107581"/>
              <a:gd name="connsiteY4-46" fmla="*/ 3910600 h 3910600"/>
              <a:gd name="connsiteX5-47" fmla="*/ 5920 w 9107581"/>
              <a:gd name="connsiteY5-48" fmla="*/ 3904932 h 3910600"/>
              <a:gd name="connsiteX6-49" fmla="*/ 252 w 9107581"/>
              <a:gd name="connsiteY6-50" fmla="*/ 108284 h 3910600"/>
              <a:gd name="connsiteX7-51" fmla="*/ 397426 w 9107581"/>
              <a:gd name="connsiteY7-52" fmla="*/ 83169 h 3910600"/>
              <a:gd name="connsiteX8-53" fmla="*/ 2408613 w 9107581"/>
              <a:gd name="connsiteY8-54" fmla="*/ 434 h 3910600"/>
              <a:gd name="connsiteX0-55" fmla="*/ 2419202 w 9118170"/>
              <a:gd name="connsiteY0-56" fmla="*/ 434 h 3910600"/>
              <a:gd name="connsiteX1-57" fmla="*/ 7014321 w 9118170"/>
              <a:gd name="connsiteY1-58" fmla="*/ 263023 h 3910600"/>
              <a:gd name="connsiteX2-59" fmla="*/ 8807651 w 9118170"/>
              <a:gd name="connsiteY2-60" fmla="*/ 78568 h 3910600"/>
              <a:gd name="connsiteX3-61" fmla="*/ 9118170 w 9118170"/>
              <a:gd name="connsiteY3-62" fmla="*/ 30883 h 3910600"/>
              <a:gd name="connsiteX4-63" fmla="*/ 9118170 w 9118170"/>
              <a:gd name="connsiteY4-64" fmla="*/ 3910600 h 3910600"/>
              <a:gd name="connsiteX5-65" fmla="*/ 16509 w 9118170"/>
              <a:gd name="connsiteY5-66" fmla="*/ 3904932 h 3910600"/>
              <a:gd name="connsiteX6-67" fmla="*/ 125 w 9118170"/>
              <a:gd name="connsiteY6-68" fmla="*/ 108284 h 3910600"/>
              <a:gd name="connsiteX7-69" fmla="*/ 408015 w 9118170"/>
              <a:gd name="connsiteY7-70" fmla="*/ 83169 h 3910600"/>
              <a:gd name="connsiteX8-71" fmla="*/ 2419202 w 9118170"/>
              <a:gd name="connsiteY8-72" fmla="*/ 434 h 3910600"/>
              <a:gd name="connsiteX0-73" fmla="*/ 2419456 w 9118424"/>
              <a:gd name="connsiteY0-74" fmla="*/ 434 h 3910600"/>
              <a:gd name="connsiteX1-75" fmla="*/ 7014575 w 9118424"/>
              <a:gd name="connsiteY1-76" fmla="*/ 263023 h 3910600"/>
              <a:gd name="connsiteX2-77" fmla="*/ 8807905 w 9118424"/>
              <a:gd name="connsiteY2-78" fmla="*/ 78568 h 3910600"/>
              <a:gd name="connsiteX3-79" fmla="*/ 9118424 w 9118424"/>
              <a:gd name="connsiteY3-80" fmla="*/ 30883 h 3910600"/>
              <a:gd name="connsiteX4-81" fmla="*/ 9118424 w 9118424"/>
              <a:gd name="connsiteY4-82" fmla="*/ 3910600 h 3910600"/>
              <a:gd name="connsiteX5-83" fmla="*/ 2476 w 9118424"/>
              <a:gd name="connsiteY5-84" fmla="*/ 3904932 h 3910600"/>
              <a:gd name="connsiteX6-85" fmla="*/ 379 w 9118424"/>
              <a:gd name="connsiteY6-86" fmla="*/ 108284 h 3910600"/>
              <a:gd name="connsiteX7-87" fmla="*/ 408269 w 9118424"/>
              <a:gd name="connsiteY7-88" fmla="*/ 83169 h 3910600"/>
              <a:gd name="connsiteX8-89" fmla="*/ 2419456 w 9118424"/>
              <a:gd name="connsiteY8-90" fmla="*/ 434 h 3910600"/>
              <a:gd name="connsiteX0-91" fmla="*/ 2419456 w 9146999"/>
              <a:gd name="connsiteY0-92" fmla="*/ 434 h 3910600"/>
              <a:gd name="connsiteX1-93" fmla="*/ 7014575 w 9146999"/>
              <a:gd name="connsiteY1-94" fmla="*/ 263023 h 3910600"/>
              <a:gd name="connsiteX2-95" fmla="*/ 8807905 w 9146999"/>
              <a:gd name="connsiteY2-96" fmla="*/ 78568 h 3910600"/>
              <a:gd name="connsiteX3-97" fmla="*/ 9118424 w 9146999"/>
              <a:gd name="connsiteY3-98" fmla="*/ 30883 h 3910600"/>
              <a:gd name="connsiteX4-99" fmla="*/ 9146999 w 9146999"/>
              <a:gd name="connsiteY4-100" fmla="*/ 3910600 h 3910600"/>
              <a:gd name="connsiteX5-101" fmla="*/ 2476 w 9146999"/>
              <a:gd name="connsiteY5-102" fmla="*/ 3904932 h 3910600"/>
              <a:gd name="connsiteX6-103" fmla="*/ 379 w 9146999"/>
              <a:gd name="connsiteY6-104" fmla="*/ 108284 h 3910600"/>
              <a:gd name="connsiteX7-105" fmla="*/ 408269 w 9146999"/>
              <a:gd name="connsiteY7-106" fmla="*/ 83169 h 3910600"/>
              <a:gd name="connsiteX8-107" fmla="*/ 2419456 w 9146999"/>
              <a:gd name="connsiteY8-108" fmla="*/ 434 h 3910600"/>
              <a:gd name="connsiteX0-109" fmla="*/ 2419456 w 9152430"/>
              <a:gd name="connsiteY0-110" fmla="*/ 434 h 3910600"/>
              <a:gd name="connsiteX1-111" fmla="*/ 7014575 w 9152430"/>
              <a:gd name="connsiteY1-112" fmla="*/ 263023 h 3910600"/>
              <a:gd name="connsiteX2-113" fmla="*/ 8807905 w 9152430"/>
              <a:gd name="connsiteY2-114" fmla="*/ 78568 h 3910600"/>
              <a:gd name="connsiteX3-115" fmla="*/ 9152430 w 9152430"/>
              <a:gd name="connsiteY3-116" fmla="*/ 13879 h 3910600"/>
              <a:gd name="connsiteX4-117" fmla="*/ 9146999 w 9152430"/>
              <a:gd name="connsiteY4-118" fmla="*/ 3910600 h 3910600"/>
              <a:gd name="connsiteX5-119" fmla="*/ 2476 w 9152430"/>
              <a:gd name="connsiteY5-120" fmla="*/ 3904932 h 3910600"/>
              <a:gd name="connsiteX6-121" fmla="*/ 379 w 9152430"/>
              <a:gd name="connsiteY6-122" fmla="*/ 108284 h 3910600"/>
              <a:gd name="connsiteX7-123" fmla="*/ 408269 w 9152430"/>
              <a:gd name="connsiteY7-124" fmla="*/ 83169 h 3910600"/>
              <a:gd name="connsiteX8-125" fmla="*/ 2419456 w 9152430"/>
              <a:gd name="connsiteY8-126" fmla="*/ 434 h 3910600"/>
              <a:gd name="connsiteX0-127" fmla="*/ 2419456 w 9158564"/>
              <a:gd name="connsiteY0-128" fmla="*/ 434 h 3910600"/>
              <a:gd name="connsiteX1-129" fmla="*/ 7014575 w 9158564"/>
              <a:gd name="connsiteY1-130" fmla="*/ 263023 h 3910600"/>
              <a:gd name="connsiteX2-131" fmla="*/ 8807905 w 9158564"/>
              <a:gd name="connsiteY2-132" fmla="*/ 78568 h 3910600"/>
              <a:gd name="connsiteX3-133" fmla="*/ 9152430 w 9158564"/>
              <a:gd name="connsiteY3-134" fmla="*/ 13879 h 3910600"/>
              <a:gd name="connsiteX4-135" fmla="*/ 9158335 w 9158564"/>
              <a:gd name="connsiteY4-136" fmla="*/ 3910600 h 3910600"/>
              <a:gd name="connsiteX5-137" fmla="*/ 2476 w 9158564"/>
              <a:gd name="connsiteY5-138" fmla="*/ 3904932 h 3910600"/>
              <a:gd name="connsiteX6-139" fmla="*/ 379 w 9158564"/>
              <a:gd name="connsiteY6-140" fmla="*/ 108284 h 3910600"/>
              <a:gd name="connsiteX7-141" fmla="*/ 408269 w 9158564"/>
              <a:gd name="connsiteY7-142" fmla="*/ 83169 h 3910600"/>
              <a:gd name="connsiteX8-143" fmla="*/ 2419456 w 9158564"/>
              <a:gd name="connsiteY8-144" fmla="*/ 434 h 3910600"/>
              <a:gd name="connsiteX0-145" fmla="*/ 2419456 w 9152430"/>
              <a:gd name="connsiteY0-146" fmla="*/ 434 h 3904932"/>
              <a:gd name="connsiteX1-147" fmla="*/ 7014575 w 9152430"/>
              <a:gd name="connsiteY1-148" fmla="*/ 263023 h 3904932"/>
              <a:gd name="connsiteX2-149" fmla="*/ 8807905 w 9152430"/>
              <a:gd name="connsiteY2-150" fmla="*/ 78568 h 3904932"/>
              <a:gd name="connsiteX3-151" fmla="*/ 9152430 w 9152430"/>
              <a:gd name="connsiteY3-152" fmla="*/ 13879 h 3904932"/>
              <a:gd name="connsiteX4-153" fmla="*/ 9141332 w 9152430"/>
              <a:gd name="connsiteY4-154" fmla="*/ 3904932 h 3904932"/>
              <a:gd name="connsiteX5-155" fmla="*/ 2476 w 9152430"/>
              <a:gd name="connsiteY5-156" fmla="*/ 3904932 h 3904932"/>
              <a:gd name="connsiteX6-157" fmla="*/ 379 w 9152430"/>
              <a:gd name="connsiteY6-158" fmla="*/ 108284 h 3904932"/>
              <a:gd name="connsiteX7-159" fmla="*/ 408269 w 9152430"/>
              <a:gd name="connsiteY7-160" fmla="*/ 83169 h 3904932"/>
              <a:gd name="connsiteX8-161" fmla="*/ 2419456 w 9152430"/>
              <a:gd name="connsiteY8-162" fmla="*/ 434 h 3904932"/>
              <a:gd name="connsiteX0-163" fmla="*/ 2419456 w 9152430"/>
              <a:gd name="connsiteY0-164" fmla="*/ 434 h 3904932"/>
              <a:gd name="connsiteX1-165" fmla="*/ 7014575 w 9152430"/>
              <a:gd name="connsiteY1-166" fmla="*/ 263023 h 3904932"/>
              <a:gd name="connsiteX2-167" fmla="*/ 8807905 w 9152430"/>
              <a:gd name="connsiteY2-168" fmla="*/ 78568 h 3904932"/>
              <a:gd name="connsiteX3-169" fmla="*/ 9152430 w 9152430"/>
              <a:gd name="connsiteY3-170" fmla="*/ 13879 h 3904932"/>
              <a:gd name="connsiteX4-171" fmla="*/ 9141332 w 9152430"/>
              <a:gd name="connsiteY4-172" fmla="*/ 3899264 h 3904932"/>
              <a:gd name="connsiteX5-173" fmla="*/ 2476 w 9152430"/>
              <a:gd name="connsiteY5-174" fmla="*/ 3904932 h 3904932"/>
              <a:gd name="connsiteX6-175" fmla="*/ 379 w 9152430"/>
              <a:gd name="connsiteY6-176" fmla="*/ 108284 h 3904932"/>
              <a:gd name="connsiteX7-177" fmla="*/ 408269 w 9152430"/>
              <a:gd name="connsiteY7-178" fmla="*/ 83169 h 3904932"/>
              <a:gd name="connsiteX8-179" fmla="*/ 2419456 w 9152430"/>
              <a:gd name="connsiteY8-180" fmla="*/ 434 h 3904932"/>
              <a:gd name="connsiteX0-181" fmla="*/ 2419456 w 9152430"/>
              <a:gd name="connsiteY0-182" fmla="*/ 434 h 3910600"/>
              <a:gd name="connsiteX1-183" fmla="*/ 7014575 w 9152430"/>
              <a:gd name="connsiteY1-184" fmla="*/ 263023 h 3910600"/>
              <a:gd name="connsiteX2-185" fmla="*/ 8807905 w 9152430"/>
              <a:gd name="connsiteY2-186" fmla="*/ 78568 h 3910600"/>
              <a:gd name="connsiteX3-187" fmla="*/ 9152430 w 9152430"/>
              <a:gd name="connsiteY3-188" fmla="*/ 13879 h 3910600"/>
              <a:gd name="connsiteX4-189" fmla="*/ 9141332 w 9152430"/>
              <a:gd name="connsiteY4-190" fmla="*/ 3899264 h 3910600"/>
              <a:gd name="connsiteX5-191" fmla="*/ 2476 w 9152430"/>
              <a:gd name="connsiteY5-192" fmla="*/ 3910600 h 3910600"/>
              <a:gd name="connsiteX6-193" fmla="*/ 379 w 9152430"/>
              <a:gd name="connsiteY6-194" fmla="*/ 108284 h 3910600"/>
              <a:gd name="connsiteX7-195" fmla="*/ 408269 w 9152430"/>
              <a:gd name="connsiteY7-196" fmla="*/ 83169 h 3910600"/>
              <a:gd name="connsiteX8-197" fmla="*/ 2419456 w 9152430"/>
              <a:gd name="connsiteY8-198" fmla="*/ 434 h 3910600"/>
              <a:gd name="connsiteX0-199" fmla="*/ 2419456 w 9141561"/>
              <a:gd name="connsiteY0-200" fmla="*/ 434 h 3910600"/>
              <a:gd name="connsiteX1-201" fmla="*/ 7014575 w 9141561"/>
              <a:gd name="connsiteY1-202" fmla="*/ 263023 h 3910600"/>
              <a:gd name="connsiteX2-203" fmla="*/ 8807905 w 9141561"/>
              <a:gd name="connsiteY2-204" fmla="*/ 78568 h 3910600"/>
              <a:gd name="connsiteX3-205" fmla="*/ 9135427 w 9141561"/>
              <a:gd name="connsiteY3-206" fmla="*/ 8210 h 3910600"/>
              <a:gd name="connsiteX4-207" fmla="*/ 9141332 w 9141561"/>
              <a:gd name="connsiteY4-208" fmla="*/ 3899264 h 3910600"/>
              <a:gd name="connsiteX5-209" fmla="*/ 2476 w 9141561"/>
              <a:gd name="connsiteY5-210" fmla="*/ 3910600 h 3910600"/>
              <a:gd name="connsiteX6-211" fmla="*/ 379 w 9141561"/>
              <a:gd name="connsiteY6-212" fmla="*/ 108284 h 3910600"/>
              <a:gd name="connsiteX7-213" fmla="*/ 408269 w 9141561"/>
              <a:gd name="connsiteY7-214" fmla="*/ 83169 h 3910600"/>
              <a:gd name="connsiteX8-215" fmla="*/ 2419456 w 9141561"/>
              <a:gd name="connsiteY8-216" fmla="*/ 434 h 391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141561" h="3910600">
                <a:moveTo>
                  <a:pt x="2419456" y="434"/>
                </a:moveTo>
                <a:cubicBezTo>
                  <a:pt x="4273407" y="-12534"/>
                  <a:pt x="5369874" y="269506"/>
                  <a:pt x="7014575" y="263023"/>
                </a:cubicBezTo>
                <a:cubicBezTo>
                  <a:pt x="7528545" y="260997"/>
                  <a:pt x="8159400" y="176658"/>
                  <a:pt x="8807905" y="78568"/>
                </a:cubicBezTo>
                <a:lnTo>
                  <a:pt x="9135427" y="8210"/>
                </a:lnTo>
                <a:cubicBezTo>
                  <a:pt x="9133617" y="1307117"/>
                  <a:pt x="9143142" y="2600357"/>
                  <a:pt x="9141332" y="3899264"/>
                </a:cubicBezTo>
                <a:lnTo>
                  <a:pt x="2476" y="3910600"/>
                </a:lnTo>
                <a:cubicBezTo>
                  <a:pt x="4365" y="2646940"/>
                  <a:pt x="-1510" y="1371944"/>
                  <a:pt x="379" y="108284"/>
                </a:cubicBezTo>
                <a:lnTo>
                  <a:pt x="408269" y="83169"/>
                </a:lnTo>
                <a:cubicBezTo>
                  <a:pt x="1142625" y="38298"/>
                  <a:pt x="1840096" y="4486"/>
                  <a:pt x="2419456" y="434"/>
                </a:cubicBezTo>
                <a:close/>
              </a:path>
            </a:pathLst>
          </a:custGeom>
          <a:solidFill>
            <a:schemeClr val="accent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dirty="0">
              <a:solidFill>
                <a:schemeClr val="lt1"/>
              </a:solidFill>
              <a:latin typeface="+mj-ea"/>
              <a:ea typeface="+mj-ea"/>
            </a:endParaRPr>
          </a:p>
        </p:txBody>
      </p:sp>
      <p:sp>
        <p:nvSpPr>
          <p:cNvPr id="8" name="椭圆 22"/>
          <p:cNvSpPr/>
          <p:nvPr>
            <p:custDataLst>
              <p:tags r:id="rId5"/>
            </p:custDataLst>
          </p:nvPr>
        </p:nvSpPr>
        <p:spPr>
          <a:xfrm>
            <a:off x="3638108" y="2256940"/>
            <a:ext cx="891604" cy="891604"/>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10" name="矩形 3"/>
          <p:cNvSpPr/>
          <p:nvPr>
            <p:custDataLst>
              <p:tags r:id="rId6"/>
            </p:custDataLst>
          </p:nvPr>
        </p:nvSpPr>
        <p:spPr>
          <a:xfrm>
            <a:off x="3588862" y="3254982"/>
            <a:ext cx="989914" cy="487712"/>
          </a:xfrm>
          <a:prstGeom prst="rect">
            <a:avLst/>
          </a:prstGeom>
          <a:noFill/>
        </p:spPr>
        <p:txBody>
          <a:bodyPr wrap="none" lIns="0" tIns="0" rIns="0" bIns="0" rtlCol="0" anchor="ctr">
            <a:noAutofit/>
          </a:bodyPr>
          <a:p>
            <a:pPr algn="ctr">
              <a:spcBef>
                <a:spcPct val="0"/>
              </a:spcBef>
              <a:spcAft>
                <a:spcPct val="0"/>
              </a:spcAft>
            </a:pPr>
            <a:r>
              <a:rPr kumimoji="1" lang="en-US" altLang="zh-CN" sz="2800" b="1" dirty="0">
                <a:solidFill>
                  <a:schemeClr val="lt1">
                    <a:lumMod val="100000"/>
                  </a:schemeClr>
                </a:solidFill>
                <a:latin typeface="+mn-ea"/>
                <a:cs typeface="+mn-ea"/>
              </a:rPr>
              <a:t>01</a:t>
            </a:r>
            <a:endParaRPr kumimoji="1" lang="en-US" altLang="zh-CN" sz="2800" b="1" dirty="0">
              <a:solidFill>
                <a:schemeClr val="lt1">
                  <a:lumMod val="100000"/>
                </a:schemeClr>
              </a:solidFill>
              <a:latin typeface="+mn-ea"/>
              <a:cs typeface="+mn-ea"/>
            </a:endParaRPr>
          </a:p>
        </p:txBody>
      </p:sp>
      <p:sp>
        <p:nvSpPr>
          <p:cNvPr id="15" name="矩形 8"/>
          <p:cNvSpPr/>
          <p:nvPr>
            <p:custDataLst>
              <p:tags r:id="rId7"/>
            </p:custDataLst>
          </p:nvPr>
        </p:nvSpPr>
        <p:spPr>
          <a:xfrm>
            <a:off x="2681103" y="4181891"/>
            <a:ext cx="2806082" cy="1260137"/>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按照模块上标记的线序色谱，将</a:t>
            </a:r>
            <a:r>
              <a:rPr lang="en-US" altLang="zh-CN" sz="1600">
                <a:solidFill>
                  <a:schemeClr val="lt1">
                    <a:lumMod val="100000"/>
                  </a:schemeClr>
                </a:solidFill>
                <a:latin typeface="+mn-ea"/>
                <a:cs typeface="+mn-ea"/>
              </a:rPr>
              <a:t>8</a:t>
            </a:r>
            <a:r>
              <a:rPr lang="zh-CN" altLang="en-US" sz="1600">
                <a:solidFill>
                  <a:schemeClr val="lt1">
                    <a:lumMod val="100000"/>
                  </a:schemeClr>
                </a:solidFill>
                <a:latin typeface="+mn-ea"/>
                <a:cs typeface="+mn-ea"/>
              </a:rPr>
              <a:t>芯线逐一放入对应的线槽内压接在模块中，确保连接的正确性和可靠性。</a:t>
            </a:r>
            <a:endParaRPr lang="zh-CN" altLang="en-US" sz="1600">
              <a:solidFill>
                <a:schemeClr val="lt1">
                  <a:lumMod val="100000"/>
                </a:schemeClr>
              </a:solidFill>
              <a:latin typeface="+mn-ea"/>
              <a:cs typeface="+mn-ea"/>
            </a:endParaRPr>
          </a:p>
        </p:txBody>
      </p:sp>
      <p:sp>
        <p:nvSpPr>
          <p:cNvPr id="17" name="椭圆 24"/>
          <p:cNvSpPr/>
          <p:nvPr>
            <p:custDataLst>
              <p:tags r:id="rId8"/>
            </p:custDataLst>
          </p:nvPr>
        </p:nvSpPr>
        <p:spPr>
          <a:xfrm>
            <a:off x="7784030" y="2256940"/>
            <a:ext cx="891604" cy="891604"/>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18" name="矩形 9"/>
          <p:cNvSpPr/>
          <p:nvPr>
            <p:custDataLst>
              <p:tags r:id="rId9"/>
            </p:custDataLst>
          </p:nvPr>
        </p:nvSpPr>
        <p:spPr>
          <a:xfrm>
            <a:off x="7734785" y="3254982"/>
            <a:ext cx="989913" cy="487712"/>
          </a:xfrm>
          <a:prstGeom prst="rect">
            <a:avLst/>
          </a:prstGeom>
          <a:noFill/>
        </p:spPr>
        <p:txBody>
          <a:bodyPr wrap="none" lIns="0" tIns="0" rIns="0" bIns="0" rtlCol="0" anchor="ctr">
            <a:noAutofit/>
          </a:bodyPr>
          <a:p>
            <a:pPr algn="ctr">
              <a:spcBef>
                <a:spcPct val="0"/>
              </a:spcBef>
              <a:spcAft>
                <a:spcPct val="0"/>
              </a:spcAft>
            </a:pPr>
            <a:r>
              <a:rPr kumimoji="1" lang="en-US" altLang="zh-CN" sz="2800" b="1">
                <a:solidFill>
                  <a:schemeClr val="lt1">
                    <a:lumMod val="100000"/>
                  </a:schemeClr>
                </a:solidFill>
                <a:latin typeface="+mn-ea"/>
                <a:cs typeface="+mn-ea"/>
              </a:rPr>
              <a:t>02</a:t>
            </a:r>
            <a:endParaRPr kumimoji="1" lang="en-US" altLang="zh-CN" sz="2800" b="1">
              <a:solidFill>
                <a:schemeClr val="lt1">
                  <a:lumMod val="100000"/>
                </a:schemeClr>
              </a:solidFill>
              <a:latin typeface="+mn-ea"/>
              <a:cs typeface="+mn-ea"/>
            </a:endParaRPr>
          </a:p>
        </p:txBody>
      </p:sp>
      <p:sp>
        <p:nvSpPr>
          <p:cNvPr id="34" name="矩形 10"/>
          <p:cNvSpPr/>
          <p:nvPr>
            <p:custDataLst>
              <p:tags r:id="rId10"/>
            </p:custDataLst>
          </p:nvPr>
        </p:nvSpPr>
        <p:spPr>
          <a:xfrm>
            <a:off x="6825932" y="4174778"/>
            <a:ext cx="2806082" cy="1260137"/>
          </a:xfrm>
          <a:prstGeom prst="rect">
            <a:avLst/>
          </a:prstGeom>
        </p:spPr>
        <p:txBody>
          <a:bodyPr wrap="square" lIns="0" tIns="0" rIns="0" bIns="0">
            <a:noAutofit/>
          </a:bodyPr>
          <a:p>
            <a:pPr algn="ctr">
              <a:lnSpc>
                <a:spcPct val="150000"/>
              </a:lnSpc>
              <a:spcBef>
                <a:spcPct val="0"/>
              </a:spcBef>
              <a:spcAft>
                <a:spcPct val="0"/>
              </a:spcAft>
            </a:pPr>
            <a:r>
              <a:rPr lang="zh-CN" altLang="en-US" sz="1600" dirty="0">
                <a:solidFill>
                  <a:schemeClr val="lt1">
                    <a:lumMod val="100000"/>
                  </a:schemeClr>
                </a:solidFill>
                <a:latin typeface="+mn-ea"/>
                <a:cs typeface="+mn-ea"/>
              </a:rPr>
              <a:t>在端接过程中，同时裁剪掉多余的线芯，确保模块内部整洁，避免线芯脱落，保证连接的稳固性。</a:t>
            </a:r>
            <a:endParaRPr lang="zh-CN" altLang="en-US" sz="1600" dirty="0">
              <a:solidFill>
                <a:schemeClr val="lt1">
                  <a:lumMod val="100000"/>
                </a:schemeClr>
              </a:solidFill>
              <a:latin typeface="+mn-ea"/>
              <a:cs typeface="+mn-ea"/>
            </a:endParaRPr>
          </a:p>
        </p:txBody>
      </p:sp>
      <p:sp>
        <p:nvSpPr>
          <p:cNvPr id="35" name="矩形 11"/>
          <p:cNvSpPr/>
          <p:nvPr>
            <p:custDataLst>
              <p:tags r:id="rId11"/>
            </p:custDataLst>
          </p:nvPr>
        </p:nvSpPr>
        <p:spPr>
          <a:xfrm>
            <a:off x="2680009" y="3756739"/>
            <a:ext cx="2807381" cy="350958"/>
          </a:xfrm>
          <a:prstGeom prst="rect">
            <a:avLst/>
          </a:prstGeom>
          <a:noFill/>
        </p:spPr>
        <p:txBody>
          <a:bodyPr wrap="square" lIns="0" tIns="0" rIns="0" bIns="0" rtlCol="0" anchor="ctr">
            <a:noAutofit/>
          </a:bodyPr>
          <a:p>
            <a:pPr algn="ctr">
              <a:spcBef>
                <a:spcPct val="0"/>
              </a:spcBef>
              <a:spcAft>
                <a:spcPct val="0"/>
              </a:spcAft>
            </a:pPr>
            <a:r>
              <a:rPr lang="zh-CN" altLang="en-US" sz="2000" b="1">
                <a:solidFill>
                  <a:schemeClr val="lt1">
                    <a:lumMod val="100000"/>
                  </a:schemeClr>
                </a:solidFill>
                <a:latin typeface="+mn-ea"/>
                <a:cs typeface="+mn-ea"/>
              </a:rPr>
              <a:t>按线序色谱端接</a:t>
            </a:r>
            <a:endParaRPr lang="zh-CN" altLang="en-US" sz="2000" b="1">
              <a:solidFill>
                <a:schemeClr val="lt1">
                  <a:lumMod val="100000"/>
                </a:schemeClr>
              </a:solidFill>
              <a:latin typeface="+mn-ea"/>
              <a:cs typeface="+mn-ea"/>
            </a:endParaRPr>
          </a:p>
        </p:txBody>
      </p:sp>
      <p:sp>
        <p:nvSpPr>
          <p:cNvPr id="36" name="矩形 12"/>
          <p:cNvSpPr/>
          <p:nvPr>
            <p:custDataLst>
              <p:tags r:id="rId12"/>
            </p:custDataLst>
          </p:nvPr>
        </p:nvSpPr>
        <p:spPr>
          <a:xfrm>
            <a:off x="6825932" y="3756739"/>
            <a:ext cx="2807380" cy="350958"/>
          </a:xfrm>
          <a:prstGeom prst="rect">
            <a:avLst/>
          </a:prstGeom>
          <a:noFill/>
        </p:spPr>
        <p:txBody>
          <a:bodyPr wrap="square" lIns="0" tIns="0" rIns="0" bIns="0" rtlCol="0" anchor="ctr">
            <a:noAutofit/>
          </a:bodyPr>
          <a:p>
            <a:pPr algn="ctr" defTabSz="914400">
              <a:spcBef>
                <a:spcPct val="0"/>
              </a:spcBef>
              <a:spcAft>
                <a:spcPct val="0"/>
              </a:spcAft>
              <a:tabLst>
                <a:tab pos="1074420" algn="l"/>
              </a:tabLst>
            </a:pPr>
            <a:r>
              <a:rPr lang="zh-CN" altLang="en-US" sz="2000" b="1">
                <a:solidFill>
                  <a:schemeClr val="lt1">
                    <a:lumMod val="100000"/>
                  </a:schemeClr>
                </a:solidFill>
                <a:latin typeface="+mn-ea"/>
                <a:cs typeface="+mn-ea"/>
              </a:rPr>
              <a:t>压接模块与线芯</a:t>
            </a:r>
            <a:endParaRPr lang="zh-CN" altLang="en-US" sz="2000" b="1">
              <a:solidFill>
                <a:schemeClr val="lt1">
                  <a:lumMod val="100000"/>
                </a:schemeClr>
              </a:solidFill>
              <a:latin typeface="+mn-ea"/>
              <a:cs typeface="+mn-ea"/>
            </a:endParaRPr>
          </a:p>
        </p:txBody>
      </p:sp>
      <p:pic>
        <p:nvPicPr>
          <p:cNvPr id="37" name="图形 1"/>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3851505" y="2470337"/>
            <a:ext cx="467589" cy="465191"/>
          </a:xfrm>
          <a:prstGeom prst="rect">
            <a:avLst/>
          </a:prstGeom>
        </p:spPr>
      </p:pic>
      <p:pic>
        <p:nvPicPr>
          <p:cNvPr id="38" name="图形 2"/>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8012749" y="2492224"/>
            <a:ext cx="435715" cy="421350"/>
          </a:xfrm>
          <a:prstGeom prst="rect">
            <a:avLst/>
          </a:prstGeom>
        </p:spPr>
      </p:pic>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2145665" y="874395"/>
            <a:ext cx="9350375" cy="3136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6.</a:t>
            </a:r>
            <a:r>
              <a:rPr lang="zh-CN" altLang="en-US" sz="3200">
                <a:solidFill>
                  <a:schemeClr val="accent2">
                    <a:lumMod val="75000"/>
                  </a:schemeClr>
                </a:solidFill>
              </a:rPr>
              <a:t>安装防尘盖</a:t>
            </a:r>
            <a:endParaRPr lang="zh-CN" altLang="en-US" sz="3200">
              <a:solidFill>
                <a:schemeClr val="accent2">
                  <a:lumMod val="75000"/>
                </a:schemeClr>
              </a:solidFill>
            </a:endParaRPr>
          </a:p>
        </p:txBody>
      </p:sp>
      <p:sp>
        <p:nvSpPr>
          <p:cNvPr id="2" name="矩形 1"/>
          <p:cNvSpPr/>
          <p:nvPr>
            <p:custDataLst>
              <p:tags r:id="rId2"/>
            </p:custDataLst>
          </p:nvPr>
        </p:nvSpPr>
        <p:spPr>
          <a:xfrm>
            <a:off x="2146396" y="1944963"/>
            <a:ext cx="8999550" cy="178934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sym typeface="+mn-ea"/>
              </a:rPr>
              <a:t>压接完成后，安装防尘盖可以防止灰尘进入模块内部，同时避免线芯脱落，确保模块的整洁和连接的稳定性。</a:t>
            </a:r>
            <a:endParaRPr lang="zh-CN" altLang="en-US">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2146396" y="1475721"/>
            <a:ext cx="8999549" cy="461719"/>
          </a:xfrm>
          <a:prstGeom prst="rect">
            <a:avLst/>
          </a:prstGeom>
          <a:noFill/>
        </p:spPr>
        <p:txBody>
          <a:bodyPr wrap="square" lIns="0" tIns="0" rIns="0" bIns="0" rtlCol="0" anchor="ctr" anchorCtr="0">
            <a:noAutofit/>
          </a:bodyPr>
          <a:p>
            <a:pPr algn="just">
              <a:spcBef>
                <a:spcPct val="0"/>
              </a:spcBef>
              <a:spcAft>
                <a:spcPct val="0"/>
              </a:spcAft>
            </a:pPr>
            <a:r>
              <a:rPr lang="zh-CN" altLang="en-US" sz="2200" b="1">
                <a:solidFill>
                  <a:schemeClr val="accent1"/>
                </a:solidFill>
                <a:latin typeface="+mn-ea"/>
                <a:cs typeface="+mn-ea"/>
                <a:sym typeface="+mn-ea"/>
              </a:rPr>
              <a:t>防尘盖的作用</a:t>
            </a:r>
            <a:endParaRPr lang="zh-CN" altLang="en-US" sz="2200" b="1">
              <a:solidFill>
                <a:schemeClr val="accent1"/>
              </a:solidFill>
              <a:latin typeface="+mn-ea"/>
              <a:cs typeface="+mn-ea"/>
              <a:sym typeface="+mn-ea"/>
            </a:endParaRPr>
          </a:p>
        </p:txBody>
      </p:sp>
      <p:sp>
        <p:nvSpPr>
          <p:cNvPr id="14" name="矩形 3"/>
          <p:cNvSpPr/>
          <p:nvPr>
            <p:custDataLst>
              <p:tags r:id="rId4"/>
            </p:custDataLst>
          </p:nvPr>
        </p:nvSpPr>
        <p:spPr>
          <a:xfrm>
            <a:off x="1246646" y="1542393"/>
            <a:ext cx="579571" cy="579571"/>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15" name="矩形 4"/>
          <p:cNvSpPr/>
          <p:nvPr>
            <p:custDataLst>
              <p:tags r:id="rId5"/>
            </p:custDataLst>
          </p:nvPr>
        </p:nvSpPr>
        <p:spPr>
          <a:xfrm>
            <a:off x="2145761" y="4412449"/>
            <a:ext cx="8999549" cy="178934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sym typeface="+mn-ea"/>
              </a:rPr>
              <a:t>将模块配套的防尘盖卡装好，操作简单，但需确保安装到位，以发挥其应有的保护作用。</a:t>
            </a:r>
            <a:endParaRPr lang="zh-CN" altLang="en-US">
              <a:solidFill>
                <a:schemeClr val="tx1">
                  <a:lumMod val="85000"/>
                  <a:lumOff val="15000"/>
                </a:schemeClr>
              </a:solidFill>
              <a:latin typeface="+mn-ea"/>
              <a:cs typeface="+mn-ea"/>
              <a:sym typeface="+mn-ea"/>
            </a:endParaRPr>
          </a:p>
        </p:txBody>
      </p:sp>
      <p:sp>
        <p:nvSpPr>
          <p:cNvPr id="16" name="矩形 5"/>
          <p:cNvSpPr/>
          <p:nvPr>
            <p:custDataLst>
              <p:tags r:id="rId6"/>
            </p:custDataLst>
          </p:nvPr>
        </p:nvSpPr>
        <p:spPr>
          <a:xfrm>
            <a:off x="2145761" y="3943208"/>
            <a:ext cx="8999549" cy="461719"/>
          </a:xfrm>
          <a:prstGeom prst="rect">
            <a:avLst/>
          </a:prstGeom>
          <a:noFill/>
        </p:spPr>
        <p:txBody>
          <a:bodyPr wrap="square" lIns="0" tIns="0" rIns="0" bIns="0" rtlCol="0" anchor="ctr" anchorCtr="0">
            <a:noAutofit/>
          </a:bodyPr>
          <a:p>
            <a:pPr algn="just">
              <a:spcBef>
                <a:spcPct val="0"/>
              </a:spcBef>
              <a:spcAft>
                <a:spcPct val="0"/>
              </a:spcAft>
            </a:pPr>
            <a:r>
              <a:rPr lang="zh-CN" altLang="en-US" sz="2200" b="1">
                <a:solidFill>
                  <a:schemeClr val="accent2"/>
                </a:solidFill>
                <a:latin typeface="+mn-ea"/>
                <a:cs typeface="+mn-ea"/>
                <a:sym typeface="+mn-ea"/>
              </a:rPr>
              <a:t>安装防尘盖步骤</a:t>
            </a:r>
            <a:endParaRPr lang="zh-CN" altLang="en-US" sz="2200" b="1">
              <a:solidFill>
                <a:schemeClr val="accent2"/>
              </a:solidFill>
              <a:latin typeface="+mn-ea"/>
              <a:cs typeface="+mn-ea"/>
              <a:sym typeface="+mn-ea"/>
            </a:endParaRPr>
          </a:p>
        </p:txBody>
      </p:sp>
      <p:sp>
        <p:nvSpPr>
          <p:cNvPr id="17" name="矩形 7"/>
          <p:cNvSpPr/>
          <p:nvPr>
            <p:custDataLst>
              <p:tags r:id="rId7"/>
            </p:custDataLst>
          </p:nvPr>
        </p:nvSpPr>
        <p:spPr>
          <a:xfrm>
            <a:off x="1246011" y="4009879"/>
            <a:ext cx="579571" cy="579571"/>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52c3b62f-96fb-11f0-a2c0-6641002fec8e.jpg@base@tag=imgScale&amp;m=1&amp;w=3384&amp;h=952&amp;q=9552c3b62f-96fb-11f0-a2c0-6641002fec8e"/>
          <p:cNvPicPr>
            <a:picLocks noChangeAspect="1"/>
          </p:cNvPicPr>
          <p:nvPr>
            <p:custDataLst>
              <p:tags r:id="rId1"/>
            </p:custDataLst>
          </p:nvPr>
        </p:nvPicPr>
        <p:blipFill>
          <a:blip r:embed="rId2"/>
          <a:srcRect t="6601" b="6782"/>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idx="4294967295"/>
            <p:custDataLst>
              <p:tags r:id="rId4"/>
            </p:custDataLst>
          </p:nvPr>
        </p:nvSpPr>
        <p:spPr>
          <a:xfrm>
            <a:off x="1527175" y="3378835"/>
            <a:ext cx="9474200" cy="720090"/>
          </a:xfrm>
        </p:spPr>
        <p:txBody>
          <a:bodyPr anchor="ctr" anchorCtr="0"/>
          <a:lstStyle/>
          <a:p>
            <a:r>
              <a:rPr lang="en-US" altLang="en-US" sz="3200">
                <a:solidFill>
                  <a:schemeClr val="accent2">
                    <a:lumMod val="75000"/>
                  </a:schemeClr>
                </a:solidFill>
              </a:rPr>
              <a:t>7.</a:t>
            </a:r>
            <a:r>
              <a:rPr lang="zh-CN" altLang="en-US" sz="3200">
                <a:solidFill>
                  <a:schemeClr val="accent2">
                    <a:lumMod val="75000"/>
                  </a:schemeClr>
                </a:solidFill>
              </a:rPr>
              <a:t>理线与模块安装</a:t>
            </a:r>
            <a:endParaRPr lang="zh-CN" altLang="en-US" sz="3200">
              <a:solidFill>
                <a:schemeClr val="accent2">
                  <a:lumMod val="75000"/>
                </a:schemeClr>
              </a:solidFill>
            </a:endParaRPr>
          </a:p>
        </p:txBody>
      </p:sp>
      <p:sp>
        <p:nvSpPr>
          <p:cNvPr id="4" name="矩形 1"/>
          <p:cNvSpPr/>
          <p:nvPr>
            <p:custDataLst>
              <p:tags r:id="rId5"/>
            </p:custDataLst>
          </p:nvPr>
        </p:nvSpPr>
        <p:spPr>
          <a:xfrm>
            <a:off x="7041515" y="4785361"/>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dirty="0">
                <a:solidFill>
                  <a:srgbClr val="000000"/>
                </a:solidFill>
                <a:latin typeface="+mn-ea"/>
                <a:cs typeface="+mn-ea"/>
                <a:sym typeface="+mn-ea"/>
              </a:rPr>
              <a:t>将模块卡装在面板上，一般数据在左口，语音在右口，确保模块安装的正确性和面板的整洁。</a:t>
            </a:r>
            <a:endParaRPr lang="zh-CN" altLang="en-US" sz="1600" dirty="0">
              <a:solidFill>
                <a:srgbClr val="000000"/>
              </a:solidFill>
              <a:latin typeface="+mn-ea"/>
              <a:cs typeface="+mn-ea"/>
              <a:sym typeface="+mn-ea"/>
            </a:endParaRPr>
          </a:p>
        </p:txBody>
      </p:sp>
      <p:sp>
        <p:nvSpPr>
          <p:cNvPr id="6" name="矩形 3"/>
          <p:cNvSpPr/>
          <p:nvPr>
            <p:custDataLst>
              <p:tags r:id="rId6"/>
            </p:custDataLst>
          </p:nvPr>
        </p:nvSpPr>
        <p:spPr>
          <a:xfrm>
            <a:off x="7041515" y="4325621"/>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mn-ea"/>
                <a:cs typeface="+mn-ea"/>
                <a:sym typeface="+mn-ea"/>
              </a:rPr>
              <a:t>模块安装到面板</a:t>
            </a:r>
            <a:endParaRPr lang="zh-CN" altLang="en-US" sz="2000" b="1">
              <a:solidFill>
                <a:schemeClr val="accent2"/>
              </a:solidFill>
              <a:latin typeface="+mn-ea"/>
              <a:cs typeface="+mn-ea"/>
              <a:sym typeface="+mn-ea"/>
            </a:endParaRPr>
          </a:p>
        </p:txBody>
      </p:sp>
      <p:sp>
        <p:nvSpPr>
          <p:cNvPr id="9" name="矩形 4"/>
          <p:cNvSpPr/>
          <p:nvPr>
            <p:custDataLst>
              <p:tags r:id="rId7"/>
            </p:custDataLst>
          </p:nvPr>
        </p:nvSpPr>
        <p:spPr>
          <a:xfrm>
            <a:off x="1527175" y="4785361"/>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dirty="0">
                <a:solidFill>
                  <a:srgbClr val="000000"/>
                </a:solidFill>
                <a:latin typeface="+mn-ea"/>
                <a:cs typeface="+mn-ea"/>
                <a:sym typeface="+mn-ea"/>
              </a:rPr>
              <a:t>模块安装完成后，整理双绞线电缆，保持较大的曲率半径，避免过度弯曲导致线缆损坏。</a:t>
            </a:r>
            <a:endParaRPr lang="zh-CN" altLang="en-US" sz="1600" dirty="0">
              <a:solidFill>
                <a:srgbClr val="000000"/>
              </a:solidFill>
              <a:latin typeface="+mn-ea"/>
              <a:cs typeface="+mn-ea"/>
              <a:sym typeface="+mn-ea"/>
            </a:endParaRPr>
          </a:p>
        </p:txBody>
      </p:sp>
      <p:sp>
        <p:nvSpPr>
          <p:cNvPr id="10" name="矩形 5"/>
          <p:cNvSpPr/>
          <p:nvPr>
            <p:custDataLst>
              <p:tags r:id="rId8"/>
            </p:custDataLst>
          </p:nvPr>
        </p:nvSpPr>
        <p:spPr>
          <a:xfrm>
            <a:off x="1527175" y="4325621"/>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整理双绞线电缆</a:t>
            </a:r>
            <a:endParaRPr lang="zh-CN" altLang="en-US" sz="2000" b="1" dirty="0">
              <a:solidFill>
                <a:schemeClr val="accent1"/>
              </a:solidFill>
              <a:latin typeface="+mn-ea"/>
              <a:cs typeface="+mn-ea"/>
              <a:sym typeface="+mn-ea"/>
            </a:endParaRPr>
          </a:p>
        </p:txBody>
      </p:sp>
    </p:spTree>
    <p:custDataLst>
      <p:tags r:id="rId9"/>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70380" y="791210"/>
            <a:ext cx="9515475" cy="62801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8.</a:t>
            </a:r>
            <a:r>
              <a:rPr lang="zh-CN" altLang="en-US" sz="3200">
                <a:solidFill>
                  <a:schemeClr val="accent2">
                    <a:lumMod val="75000"/>
                  </a:schemeClr>
                </a:solidFill>
              </a:rPr>
              <a:t>固定面板</a:t>
            </a:r>
            <a:endParaRPr lang="zh-CN" altLang="en-US" sz="3200">
              <a:solidFill>
                <a:schemeClr val="accent2">
                  <a:lumMod val="75000"/>
                </a:schemeClr>
              </a:solidFill>
            </a:endParaRPr>
          </a:p>
        </p:txBody>
      </p:sp>
      <p:sp>
        <p:nvSpPr>
          <p:cNvPr id="2" name="矩形 5"/>
          <p:cNvSpPr/>
          <p:nvPr>
            <p:custDataLst>
              <p:tags r:id="rId2"/>
            </p:custDataLst>
          </p:nvPr>
        </p:nvSpPr>
        <p:spPr>
          <a:xfrm>
            <a:off x="2821094" y="3370056"/>
            <a:ext cx="2228208" cy="482667"/>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面板固定步骤</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2821094" y="3852658"/>
            <a:ext cx="2228208" cy="156424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将卡装好模块的面板用两个螺钉固定在底盒上，操作时需确保横平竖直，用力均匀，固定牢固。</a:t>
            </a:r>
            <a:endParaRPr lang="zh-CN" altLang="en-US" sz="1600" dirty="0">
              <a:ln>
                <a:noFill/>
                <a:prstDash val="sysDot"/>
              </a:ln>
              <a:solidFill>
                <a:schemeClr val="tx1">
                  <a:lumMod val="85000"/>
                  <a:lumOff val="15000"/>
                </a:schemeClr>
              </a:solidFill>
              <a:latin typeface="+mn-ea"/>
              <a:cs typeface="+mn-ea"/>
            </a:endParaRPr>
          </a:p>
        </p:txBody>
      </p:sp>
      <p:pic>
        <p:nvPicPr>
          <p:cNvPr id="16" name="图片 1" descr="/data/temp/51e94c4d-96fb-11f0-af5b-72ecbdd5775c.jpg@base@tag=imgScale&amp;m=1&amp;w=485&amp;h=753&amp;q=9551e94c4d-96fb-11f0-af5b-72ecbdd5775c"/>
          <p:cNvPicPr>
            <a:picLocks noChangeAspect="1"/>
          </p:cNvPicPr>
          <p:nvPr>
            <p:custDataLst>
              <p:tags r:id="rId4"/>
            </p:custDataLst>
          </p:nvPr>
        </p:nvPicPr>
        <p:blipFill>
          <a:blip r:embed="rId5"/>
          <a:srcRect l="29559" r="13072" b="930"/>
          <a:stretch>
            <a:fillRect/>
          </a:stretch>
        </p:blipFill>
        <p:spPr>
          <a:xfrm>
            <a:off x="3432175" y="1663065"/>
            <a:ext cx="1006475" cy="156464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3121025" y="2376170"/>
            <a:ext cx="355600" cy="36195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90000"/>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51e94cf4-96fb-11f0-af5b-72ecbdd5775c.jpg@base@tag=imgScale&amp;m=1&amp;w=485&amp;h=753&amp;q=9551e94cf4-96fb-11f0-af5b-72ecbdd5775c"/>
          <p:cNvPicPr>
            <a:picLocks noChangeAspect="1"/>
          </p:cNvPicPr>
          <p:nvPr>
            <p:custDataLst>
              <p:tags r:id="rId7"/>
            </p:custDataLst>
          </p:nvPr>
        </p:nvPicPr>
        <p:blipFill>
          <a:blip r:embed="rId8"/>
          <a:srcRect r="3382"/>
          <a:stretch>
            <a:fillRect/>
          </a:stretch>
        </p:blipFill>
        <p:spPr>
          <a:xfrm>
            <a:off x="7101205" y="1663065"/>
            <a:ext cx="1006475" cy="156464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6781800" y="2376170"/>
            <a:ext cx="355600" cy="36195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90000"/>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9"/>
          <p:cNvSpPr/>
          <p:nvPr>
            <p:custDataLst>
              <p:tags r:id="rId10"/>
            </p:custDataLst>
          </p:nvPr>
        </p:nvSpPr>
        <p:spPr>
          <a:xfrm>
            <a:off x="6482380" y="3370056"/>
            <a:ext cx="2228208" cy="482667"/>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2"/>
                </a:solidFill>
                <a:latin typeface="+mn-ea"/>
                <a:cs typeface="+mn-ea"/>
              </a:rPr>
              <a:t>注意事项与要求</a:t>
            </a:r>
            <a:endParaRPr lang="zh-CN" altLang="en-US" b="1" dirty="0">
              <a:solidFill>
                <a:schemeClr val="accent2"/>
              </a:solidFill>
              <a:latin typeface="+mn-ea"/>
              <a:cs typeface="+mn-ea"/>
            </a:endParaRPr>
          </a:p>
        </p:txBody>
      </p:sp>
      <p:sp>
        <p:nvSpPr>
          <p:cNvPr id="21" name="矩形 10"/>
          <p:cNvSpPr/>
          <p:nvPr>
            <p:custDataLst>
              <p:tags r:id="rId11"/>
            </p:custDataLst>
          </p:nvPr>
        </p:nvSpPr>
        <p:spPr>
          <a:xfrm>
            <a:off x="6482380" y="3852658"/>
            <a:ext cx="2228207" cy="156424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特别注意塑料制品面板的固定，不能用力过大，以免面板变形，固定时要确保面板安装的美观和牢固。</a:t>
            </a:r>
            <a:endParaRPr lang="zh-CN" altLang="en-US" sz="1600" dirty="0">
              <a:ln>
                <a:noFill/>
                <a:prstDash val="sysDot"/>
              </a:ln>
              <a:solidFill>
                <a:schemeClr val="tx1">
                  <a:lumMod val="85000"/>
                  <a:lumOff val="15000"/>
                </a:schemeClr>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52e5f0c2-96fb-11f0-9ded-0607832e88b6.jpg@base@tag=imgScale&amp;m=1&amp;w=2998&amp;h=831&amp;q=9552e5f0c2-96fb-11f0-9ded-0607832e88b6"/>
          <p:cNvPicPr>
            <a:picLocks noChangeAspect="1"/>
          </p:cNvPicPr>
          <p:nvPr>
            <p:custDataLst>
              <p:tags r:id="rId1"/>
            </p:custDataLst>
          </p:nvPr>
        </p:nvPicPr>
        <p:blipFill rotWithShape="1">
          <a:blip r:embed="rId2"/>
          <a:srcRect t="908" b="2142"/>
          <a:stretch>
            <a:fillRect/>
          </a:stretch>
        </p:blipFill>
        <p:spPr>
          <a:xfrm>
            <a:off x="696595" y="1411605"/>
            <a:ext cx="10800080" cy="299339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3" name="矩形 2"/>
          <p:cNvSpPr/>
          <p:nvPr>
            <p:custDataLst>
              <p:tags r:id="rId3"/>
            </p:custDataLst>
          </p:nvPr>
        </p:nvSpPr>
        <p:spPr>
          <a:xfrm>
            <a:off x="10301605" y="4163098"/>
            <a:ext cx="1195070" cy="735965"/>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 name="标题 3"/>
          <p:cNvSpPr>
            <a:spLocks noGrp="1"/>
          </p:cNvSpPr>
          <p:nvPr>
            <p:custDataLst>
              <p:tags r:id="rId4"/>
            </p:custDataLst>
          </p:nvPr>
        </p:nvSpPr>
        <p:spPr>
          <a:xfrm rot="10800000">
            <a:off x="10639743" y="4330738"/>
            <a:ext cx="531495" cy="400685"/>
          </a:xfrm>
          <a:custGeom>
            <a:avLst/>
            <a:gdLst/>
            <a:ahLst/>
            <a:cxnLst>
              <a:cxn ang="3">
                <a:pos x="hc" y="t"/>
              </a:cxn>
              <a:cxn ang="cd2">
                <a:pos x="l" y="vc"/>
              </a:cxn>
              <a:cxn ang="cd4">
                <a:pos x="hc" y="b"/>
              </a:cxn>
              <a:cxn ang="0">
                <a:pos x="r" y="vc"/>
              </a:cxn>
            </a:cxnLst>
            <a:rect l="l" t="t" r="r" b="b"/>
            <a:pathLst>
              <a:path w="1351" h="986">
                <a:moveTo>
                  <a:pt x="1262" y="0"/>
                </a:moveTo>
                <a:lnTo>
                  <a:pt x="1351" y="188"/>
                </a:lnTo>
                <a:cubicBezTo>
                  <a:pt x="1260" y="218"/>
                  <a:pt x="1195" y="260"/>
                  <a:pt x="1155" y="314"/>
                </a:cubicBezTo>
                <a:cubicBezTo>
                  <a:pt x="1116" y="369"/>
                  <a:pt x="1095" y="440"/>
                  <a:pt x="1093" y="530"/>
                </a:cubicBezTo>
                <a:lnTo>
                  <a:pt x="1314" y="530"/>
                </a:lnTo>
                <a:lnTo>
                  <a:pt x="1314" y="986"/>
                </a:lnTo>
                <a:lnTo>
                  <a:pt x="858" y="986"/>
                </a:lnTo>
                <a:lnTo>
                  <a:pt x="858" y="660"/>
                </a:lnTo>
                <a:cubicBezTo>
                  <a:pt x="858" y="528"/>
                  <a:pt x="870" y="424"/>
                  <a:pt x="893" y="348"/>
                </a:cubicBezTo>
                <a:cubicBezTo>
                  <a:pt x="916" y="272"/>
                  <a:pt x="959" y="203"/>
                  <a:pt x="1022" y="143"/>
                </a:cubicBezTo>
                <a:cubicBezTo>
                  <a:pt x="1084" y="82"/>
                  <a:pt x="1164" y="35"/>
                  <a:pt x="1262" y="0"/>
                </a:cubicBezTo>
                <a:close/>
                <a:moveTo>
                  <a:pt x="404" y="0"/>
                </a:moveTo>
                <a:lnTo>
                  <a:pt x="493" y="188"/>
                </a:lnTo>
                <a:cubicBezTo>
                  <a:pt x="402" y="218"/>
                  <a:pt x="337" y="260"/>
                  <a:pt x="297" y="314"/>
                </a:cubicBezTo>
                <a:cubicBezTo>
                  <a:pt x="258" y="369"/>
                  <a:pt x="237" y="440"/>
                  <a:pt x="235" y="530"/>
                </a:cubicBezTo>
                <a:lnTo>
                  <a:pt x="456" y="530"/>
                </a:lnTo>
                <a:lnTo>
                  <a:pt x="456" y="986"/>
                </a:lnTo>
                <a:lnTo>
                  <a:pt x="0" y="986"/>
                </a:lnTo>
                <a:lnTo>
                  <a:pt x="0" y="660"/>
                </a:lnTo>
                <a:cubicBezTo>
                  <a:pt x="0" y="528"/>
                  <a:pt x="12" y="424"/>
                  <a:pt x="35" y="348"/>
                </a:cubicBezTo>
                <a:cubicBezTo>
                  <a:pt x="58" y="272"/>
                  <a:pt x="101" y="203"/>
                  <a:pt x="164" y="143"/>
                </a:cubicBezTo>
                <a:cubicBezTo>
                  <a:pt x="226" y="82"/>
                  <a:pt x="306" y="35"/>
                  <a:pt x="404" y="0"/>
                </a:cubicBezTo>
                <a:close/>
              </a:path>
            </a:pathLst>
          </a:custGeom>
          <a:solidFill>
            <a:schemeClr val="lt1">
              <a:lumMod val="95000"/>
            </a:schemeClr>
          </a:solidFill>
          <a:effectLst/>
        </p:spPr>
        <p:txBody>
          <a:bodyPr vert="horz" wrap="square"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endParaRPr lang="en-US" altLang="zh-CN" sz="16600">
              <a:solidFill>
                <a:schemeClr val="bg1">
                  <a:lumMod val="95000"/>
                </a:schemeClr>
              </a:solidFill>
              <a:sym typeface="+mn-ea"/>
            </a:endParaRPr>
          </a:p>
        </p:txBody>
      </p:sp>
      <p:sp>
        <p:nvSpPr>
          <p:cNvPr id="7" name="标题 6"/>
          <p:cNvSpPr>
            <a:spLocks noGrp="1"/>
          </p:cNvSpPr>
          <p:nvPr>
            <p:ph type="title" idx="4294967295"/>
            <p:custDataLst>
              <p:tags r:id="rId5"/>
            </p:custDataLst>
          </p:nvPr>
        </p:nvSpPr>
        <p:spPr>
          <a:xfrm>
            <a:off x="1610995" y="819150"/>
            <a:ext cx="8792210" cy="401320"/>
          </a:xfrm>
        </p:spPr>
        <p:txBody>
          <a:bodyPr/>
          <a:lstStyle/>
          <a:p>
            <a:r>
              <a:rPr lang="en-US" sz="3200">
                <a:solidFill>
                  <a:schemeClr val="accent2">
                    <a:lumMod val="75000"/>
                  </a:schemeClr>
                </a:solidFill>
              </a:rPr>
              <a:t>9.</a:t>
            </a:r>
            <a:r>
              <a:rPr lang="zh-CN" altLang="en-US" sz="3200">
                <a:solidFill>
                  <a:schemeClr val="accent2">
                    <a:lumMod val="75000"/>
                  </a:schemeClr>
                </a:solidFill>
              </a:rPr>
              <a:t>面板标记</a:t>
            </a:r>
            <a:endParaRPr lang="zh-CN" altLang="en-US" sz="3200">
              <a:solidFill>
                <a:schemeClr val="accent2">
                  <a:lumMod val="75000"/>
                </a:schemeClr>
              </a:solidFill>
            </a:endParaRPr>
          </a:p>
        </p:txBody>
      </p:sp>
      <p:sp>
        <p:nvSpPr>
          <p:cNvPr id="5" name="矩形 1"/>
          <p:cNvSpPr/>
          <p:nvPr>
            <p:custDataLst>
              <p:tags r:id="rId6"/>
            </p:custDataLst>
          </p:nvPr>
        </p:nvSpPr>
        <p:spPr>
          <a:xfrm>
            <a:off x="6210300" y="5215890"/>
            <a:ext cx="426339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dirty="0">
                <a:solidFill>
                  <a:srgbClr val="000000"/>
                </a:solidFill>
                <a:latin typeface="+mn-ea"/>
                <a:cs typeface="+mn-ea"/>
                <a:sym typeface="+mn-ea"/>
              </a:rPr>
              <a:t>正确的面板标记对于网络系统的维护和故障排查至关重要，能够提高工作效率，减少错误。</a:t>
            </a:r>
            <a:endParaRPr lang="zh-CN" altLang="en-US" sz="1600" dirty="0">
              <a:solidFill>
                <a:srgbClr val="000000"/>
              </a:solidFill>
              <a:latin typeface="+mn-ea"/>
              <a:cs typeface="+mn-ea"/>
              <a:sym typeface="+mn-ea"/>
            </a:endParaRPr>
          </a:p>
        </p:txBody>
      </p:sp>
      <p:sp>
        <p:nvSpPr>
          <p:cNvPr id="6" name="矩形 3"/>
          <p:cNvSpPr/>
          <p:nvPr>
            <p:custDataLst>
              <p:tags r:id="rId7"/>
            </p:custDataLst>
          </p:nvPr>
        </p:nvSpPr>
        <p:spPr>
          <a:xfrm>
            <a:off x="6210300" y="4755833"/>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mn-ea"/>
                <a:cs typeface="+mn-ea"/>
                <a:sym typeface="+mn-ea"/>
              </a:rPr>
              <a:t>面板标记的重要性</a:t>
            </a:r>
            <a:endParaRPr lang="zh-CN" altLang="en-US" sz="2000" b="1">
              <a:solidFill>
                <a:schemeClr val="accent2"/>
              </a:solidFill>
              <a:latin typeface="+mn-ea"/>
              <a:cs typeface="+mn-ea"/>
              <a:sym typeface="+mn-ea"/>
            </a:endParaRPr>
          </a:p>
        </p:txBody>
      </p:sp>
      <p:sp>
        <p:nvSpPr>
          <p:cNvPr id="8" name="矩形 4"/>
          <p:cNvSpPr/>
          <p:nvPr>
            <p:custDataLst>
              <p:tags r:id="rId8"/>
            </p:custDataLst>
          </p:nvPr>
        </p:nvSpPr>
        <p:spPr>
          <a:xfrm>
            <a:off x="695960" y="5215573"/>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dirty="0">
                <a:solidFill>
                  <a:srgbClr val="000000"/>
                </a:solidFill>
                <a:latin typeface="+mn-ea"/>
                <a:cs typeface="+mn-ea"/>
                <a:sym typeface="+mn-ea"/>
              </a:rPr>
              <a:t>面板安装完成后，应立即做好标记，将信息点编号粘贴在面板上，方便识别和管理。</a:t>
            </a:r>
            <a:endParaRPr lang="zh-CN" altLang="en-US" sz="1600" dirty="0">
              <a:solidFill>
                <a:srgbClr val="000000"/>
              </a:solidFill>
              <a:latin typeface="+mn-ea"/>
              <a:cs typeface="+mn-ea"/>
              <a:sym typeface="+mn-ea"/>
            </a:endParaRPr>
          </a:p>
        </p:txBody>
      </p:sp>
      <p:sp>
        <p:nvSpPr>
          <p:cNvPr id="9" name="矩形 5"/>
          <p:cNvSpPr/>
          <p:nvPr>
            <p:custDataLst>
              <p:tags r:id="rId9"/>
            </p:custDataLst>
          </p:nvPr>
        </p:nvSpPr>
        <p:spPr>
          <a:xfrm>
            <a:off x="695960" y="4755833"/>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标记信息点编号</a:t>
            </a:r>
            <a:endParaRPr lang="zh-CN" altLang="en-US" sz="2000" b="1" dirty="0">
              <a:solidFill>
                <a:schemeClr val="accent1"/>
              </a:solidFill>
              <a:latin typeface="+mn-ea"/>
              <a:cs typeface="+mn-ea"/>
              <a:sym typeface="+mn-ea"/>
            </a:endParaRPr>
          </a:p>
        </p:txBody>
      </p:sp>
    </p:spTree>
    <p:custDataLst>
      <p:tags r:id="rId10"/>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591310" y="881380"/>
            <a:ext cx="9788525" cy="52133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10.</a:t>
            </a:r>
            <a:r>
              <a:rPr lang="zh-CN" altLang="en-US" sz="3200">
                <a:solidFill>
                  <a:schemeClr val="accent2">
                    <a:lumMod val="75000"/>
                  </a:schemeClr>
                </a:solidFill>
              </a:rPr>
              <a:t>测试与验收</a:t>
            </a:r>
            <a:endParaRPr lang="zh-CN" altLang="en-US" sz="3200">
              <a:solidFill>
                <a:schemeClr val="accent2">
                  <a:lumMod val="75000"/>
                </a:schemeClr>
              </a:solidFill>
            </a:endParaRPr>
          </a:p>
        </p:txBody>
      </p:sp>
      <p:sp>
        <p:nvSpPr>
          <p:cNvPr id="2" name="Union_#color_$accent1_$accent2-804&amp;11218"/>
          <p:cNvSpPr/>
          <p:nvPr>
            <p:custDataLst>
              <p:tags r:id="rId2"/>
            </p:custDataLst>
          </p:nvPr>
        </p:nvSpPr>
        <p:spPr>
          <a:xfrm>
            <a:off x="1473835" y="1787525"/>
            <a:ext cx="4353560" cy="2563495"/>
          </a:xfrm>
          <a:custGeom>
            <a:avLst/>
            <a:gdLst/>
            <a:ahLst/>
            <a:cxnLst/>
            <a:rect l="l" t="t" r="r" b="b"/>
            <a:pathLst>
              <a:path w="4572000" h="2532888">
                <a:moveTo>
                  <a:pt x="256032" y="0"/>
                </a:moveTo>
                <a:cubicBezTo>
                  <a:pt x="109728" y="0"/>
                  <a:pt x="0" y="109728"/>
                  <a:pt x="0" y="256032"/>
                </a:cubicBezTo>
                <a:lnTo>
                  <a:pt x="0" y="2057400"/>
                </a:lnTo>
                <a:cubicBezTo>
                  <a:pt x="0" y="2194560"/>
                  <a:pt x="109728" y="2313432"/>
                  <a:pt x="256032" y="2313432"/>
                </a:cubicBezTo>
                <a:lnTo>
                  <a:pt x="649224" y="2313432"/>
                </a:lnTo>
                <a:lnTo>
                  <a:pt x="832104" y="2496312"/>
                </a:lnTo>
                <a:cubicBezTo>
                  <a:pt x="886968" y="2551176"/>
                  <a:pt x="960120" y="2551176"/>
                  <a:pt x="1014984" y="2496312"/>
                </a:cubicBezTo>
                <a:lnTo>
                  <a:pt x="1197864" y="2313432"/>
                </a:lnTo>
                <a:lnTo>
                  <a:pt x="4315968" y="2313432"/>
                </a:lnTo>
                <a:cubicBezTo>
                  <a:pt x="4462272" y="2313432"/>
                  <a:pt x="4572000" y="2194560"/>
                  <a:pt x="4572000" y="2057400"/>
                </a:cubicBezTo>
                <a:lnTo>
                  <a:pt x="4572000" y="256032"/>
                </a:lnTo>
                <a:cubicBezTo>
                  <a:pt x="4572000" y="109728"/>
                  <a:pt x="4462272" y="0"/>
                  <a:pt x="4315968" y="0"/>
                </a:cubicBezTo>
                <a:lnTo>
                  <a:pt x="256032" y="0"/>
                </a:lnTo>
              </a:path>
            </a:pathLst>
          </a:custGeom>
          <a:gradFill>
            <a:gsLst>
              <a:gs pos="0">
                <a:schemeClr val="accent1">
                  <a:lumMod val="75000"/>
                  <a:alpha val="100000"/>
                </a:schemeClr>
              </a:gs>
              <a:gs pos="100000">
                <a:schemeClr val="accent1">
                  <a:alpha val="100000"/>
                </a:schemeClr>
              </a:gs>
            </a:gsLst>
            <a:lin ang="20750833"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439200" tIns="396000" rIns="439200" bIns="0">
            <a:noAutofit/>
          </a:bodyPr>
          <a:p>
            <a:pPr algn="just">
              <a:lnSpc>
                <a:spcPct val="150000"/>
              </a:lnSpc>
            </a:pPr>
            <a:r>
              <a:rPr lang="zh-CN" altLang="en-US" sz="1600">
                <a:solidFill>
                  <a:srgbClr val="FFFFFF"/>
                </a:solidFill>
                <a:latin typeface="+mn-ea"/>
                <a:cs typeface="+mn-ea"/>
                <a:sym typeface="+mn-ea"/>
              </a:rPr>
              <a:t>使用网线测试仪进行测试，</a:t>
            </a:r>
            <a:r>
              <a:rPr lang="en-US" altLang="zh-CN" sz="1600">
                <a:solidFill>
                  <a:srgbClr val="FFFFFF"/>
                </a:solidFill>
                <a:latin typeface="+mn-ea"/>
                <a:cs typeface="+mn-ea"/>
                <a:sym typeface="+mn-ea"/>
              </a:rPr>
              <a:t>1</a:t>
            </a:r>
            <a:r>
              <a:rPr lang="zh-CN" altLang="en-US" sz="1600">
                <a:solidFill>
                  <a:srgbClr val="FFFFFF"/>
                </a:solidFill>
                <a:latin typeface="+mn-ea"/>
                <a:cs typeface="+mn-ea"/>
                <a:sym typeface="+mn-ea"/>
              </a:rPr>
              <a:t>根跳线一头插入面板模块，另一头插入远程测试器端口；另一根跳线一头插入机柜配线架模块，另一头插入主测试器端口，打开测试仪开关，进行测试。</a:t>
            </a:r>
            <a:endParaRPr lang="zh-CN" altLang="en-US" sz="1600">
              <a:solidFill>
                <a:srgbClr val="FFFFFF"/>
              </a:solidFill>
              <a:latin typeface="+mn-ea"/>
              <a:cs typeface="+mn-ea"/>
              <a:sym typeface="+mn-ea"/>
            </a:endParaRPr>
          </a:p>
        </p:txBody>
      </p:sp>
      <p:sp>
        <p:nvSpPr>
          <p:cNvPr id="4" name="“_#color-824&amp;2665"/>
          <p:cNvSpPr/>
          <p:nvPr>
            <p:custDataLst>
              <p:tags r:id="rId3"/>
            </p:custDataLst>
          </p:nvPr>
        </p:nvSpPr>
        <p:spPr>
          <a:xfrm>
            <a:off x="5011625" y="3609310"/>
            <a:ext cx="403765" cy="346085"/>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noAutofit/>
          </a:bodyPr>
          <a:p>
            <a:endParaRPr lang="zh-CN" altLang="en-US">
              <a:solidFill>
                <a:schemeClr val="tx1"/>
              </a:solidFill>
            </a:endParaRPr>
          </a:p>
        </p:txBody>
      </p:sp>
      <p:sp>
        <p:nvSpPr>
          <p:cNvPr id="6" name="Union_#color_$accent1_$accent2-824&amp;2655"/>
          <p:cNvSpPr/>
          <p:nvPr>
            <p:custDataLst>
              <p:tags r:id="rId4"/>
            </p:custDataLst>
          </p:nvPr>
        </p:nvSpPr>
        <p:spPr>
          <a:xfrm>
            <a:off x="6364605" y="1787525"/>
            <a:ext cx="4119880" cy="2563495"/>
          </a:xfrm>
          <a:custGeom>
            <a:avLst/>
            <a:gdLst/>
            <a:ahLst/>
            <a:cxnLst/>
            <a:rect l="l" t="t" r="r" b="b"/>
            <a:pathLst>
              <a:path w="4572000" h="2532888">
                <a:moveTo>
                  <a:pt x="256032" y="0"/>
                </a:moveTo>
                <a:cubicBezTo>
                  <a:pt x="109728" y="0"/>
                  <a:pt x="0" y="109728"/>
                  <a:pt x="0" y="256032"/>
                </a:cubicBezTo>
                <a:lnTo>
                  <a:pt x="0" y="2057400"/>
                </a:lnTo>
                <a:cubicBezTo>
                  <a:pt x="0" y="2194560"/>
                  <a:pt x="109728" y="2313432"/>
                  <a:pt x="256032" y="2313432"/>
                </a:cubicBezTo>
                <a:lnTo>
                  <a:pt x="649224" y="2313432"/>
                </a:lnTo>
                <a:lnTo>
                  <a:pt x="832104" y="2496312"/>
                </a:lnTo>
                <a:cubicBezTo>
                  <a:pt x="886968" y="2551176"/>
                  <a:pt x="960120" y="2551176"/>
                  <a:pt x="1014984" y="2496312"/>
                </a:cubicBezTo>
                <a:lnTo>
                  <a:pt x="1197864" y="2313432"/>
                </a:lnTo>
                <a:lnTo>
                  <a:pt x="4315968" y="2313432"/>
                </a:lnTo>
                <a:cubicBezTo>
                  <a:pt x="4462272" y="2313432"/>
                  <a:pt x="4572000" y="2194560"/>
                  <a:pt x="4572000" y="2057400"/>
                </a:cubicBezTo>
                <a:lnTo>
                  <a:pt x="4572000" y="256032"/>
                </a:lnTo>
                <a:cubicBezTo>
                  <a:pt x="4572000" y="109728"/>
                  <a:pt x="4462272" y="0"/>
                  <a:pt x="4315968" y="0"/>
                </a:cubicBezTo>
                <a:lnTo>
                  <a:pt x="256032" y="0"/>
                </a:lnTo>
              </a:path>
            </a:pathLst>
          </a:custGeom>
          <a:gradFill>
            <a:gsLst>
              <a:gs pos="0">
                <a:schemeClr val="accent2">
                  <a:lumMod val="75000"/>
                  <a:alpha val="100000"/>
                </a:schemeClr>
              </a:gs>
              <a:gs pos="100000">
                <a:schemeClr val="accent2">
                  <a:alpha val="100000"/>
                </a:schemeClr>
              </a:gs>
            </a:gsLst>
            <a:lin ang="20750833"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439200" tIns="396000" rIns="439200" bIns="0">
            <a:noAutofit/>
          </a:bodyPr>
          <a:p>
            <a:pPr algn="just">
              <a:lnSpc>
                <a:spcPct val="150000"/>
              </a:lnSpc>
            </a:pPr>
            <a:r>
              <a:rPr lang="zh-CN" altLang="en-US" sz="1600">
                <a:solidFill>
                  <a:srgbClr val="FFFFFF"/>
                </a:solidFill>
                <a:latin typeface="+mn-ea"/>
                <a:cs typeface="+mn-ea"/>
                <a:sym typeface="+mn-ea"/>
              </a:rPr>
              <a:t>观察测试仪指示灯的闪烁顺序是否正确，作为验收标准，确保所有连接均正确无误，网络系统运行稳定。</a:t>
            </a:r>
            <a:endParaRPr lang="zh-CN" altLang="en-US" sz="1600">
              <a:solidFill>
                <a:srgbClr val="FFFFFF"/>
              </a:solidFill>
              <a:latin typeface="+mn-ea"/>
              <a:cs typeface="+mn-ea"/>
              <a:sym typeface="+mn-ea"/>
            </a:endParaRPr>
          </a:p>
        </p:txBody>
      </p:sp>
      <p:pic>
        <p:nvPicPr>
          <p:cNvPr id="7" name="图片 34" descr="/data/temp/51e443ff-96fb-11f0-b15a-be7cdb6a45ad.jpg@base@tag=imgScale&amp;m=1&amp;w=247&amp;h=247&amp;q=9551e443ff-96fb-11f0-b15a-be7cdb6a45ad"/>
          <p:cNvPicPr>
            <a:picLocks noChangeAspect="1"/>
          </p:cNvPicPr>
          <p:nvPr>
            <p:custDataLst>
              <p:tags r:id="rId5"/>
            </p:custDataLst>
          </p:nvPr>
        </p:nvPicPr>
        <p:blipFill>
          <a:blip r:embed="rId6"/>
          <a:srcRect l="2297" r="30946"/>
          <a:stretch>
            <a:fillRect/>
          </a:stretch>
        </p:blipFill>
        <p:spPr>
          <a:xfrm>
            <a:off x="2142465" y="4545478"/>
            <a:ext cx="801122" cy="801122"/>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8" name="矩形 2"/>
          <p:cNvSpPr/>
          <p:nvPr>
            <p:custDataLst>
              <p:tags r:id="rId7"/>
            </p:custDataLst>
          </p:nvPr>
        </p:nvSpPr>
        <p:spPr>
          <a:xfrm>
            <a:off x="3149589" y="4604990"/>
            <a:ext cx="2591947" cy="681573"/>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accent1"/>
                </a:solidFill>
                <a:latin typeface="+mn-ea"/>
                <a:cs typeface="+mn-ea"/>
                <a:sym typeface="+mn-ea"/>
              </a:rPr>
              <a:t>测试步骤与方法</a:t>
            </a:r>
            <a:endParaRPr lang="zh-CN" altLang="en-US" sz="2400" b="1" dirty="0">
              <a:solidFill>
                <a:schemeClr val="accent1"/>
              </a:solidFill>
              <a:latin typeface="+mn-ea"/>
              <a:cs typeface="+mn-ea"/>
              <a:sym typeface="+mn-ea"/>
            </a:endParaRPr>
          </a:p>
        </p:txBody>
      </p:sp>
      <p:sp>
        <p:nvSpPr>
          <p:cNvPr id="9" name="“_#color-824&amp;2668"/>
          <p:cNvSpPr/>
          <p:nvPr>
            <p:custDataLst>
              <p:tags r:id="rId8"/>
            </p:custDataLst>
          </p:nvPr>
        </p:nvSpPr>
        <p:spPr>
          <a:xfrm>
            <a:off x="9669003" y="3609310"/>
            <a:ext cx="403765" cy="346085"/>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noAutofit/>
          </a:bodyPr>
          <a:p>
            <a:endParaRPr lang="zh-CN" altLang="en-US">
              <a:solidFill>
                <a:schemeClr val="tx1"/>
              </a:solidFill>
            </a:endParaRPr>
          </a:p>
        </p:txBody>
      </p:sp>
      <p:sp>
        <p:nvSpPr>
          <p:cNvPr id="10" name="矩形 4"/>
          <p:cNvSpPr/>
          <p:nvPr>
            <p:custDataLst>
              <p:tags r:id="rId9"/>
            </p:custDataLst>
          </p:nvPr>
        </p:nvSpPr>
        <p:spPr>
          <a:xfrm>
            <a:off x="7806395" y="4604990"/>
            <a:ext cx="2591947" cy="681573"/>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2"/>
                </a:solidFill>
                <a:latin typeface="+mn-ea"/>
                <a:cs typeface="+mn-ea"/>
                <a:sym typeface="+mn-ea"/>
              </a:rPr>
              <a:t>验收标准与指示灯观察</a:t>
            </a:r>
            <a:endParaRPr lang="zh-CN" altLang="en-US" sz="2400" b="1">
              <a:solidFill>
                <a:schemeClr val="accent2"/>
              </a:solidFill>
              <a:latin typeface="+mn-ea"/>
              <a:cs typeface="+mn-ea"/>
              <a:sym typeface="+mn-ea"/>
            </a:endParaRPr>
          </a:p>
        </p:txBody>
      </p:sp>
      <p:pic>
        <p:nvPicPr>
          <p:cNvPr id="11" name="图片 29" descr="/data/temp/51e44134-96fb-11f0-b15a-be7cdb6a45ad.jpg@base@tag=imgScale&amp;m=1&amp;w=247&amp;h=247&amp;q=9551e44134-96fb-11f0-b15a-be7cdb6a45ad"/>
          <p:cNvPicPr>
            <a:picLocks noChangeAspect="1"/>
          </p:cNvPicPr>
          <p:nvPr>
            <p:custDataLst>
              <p:tags r:id="rId10"/>
            </p:custDataLst>
          </p:nvPr>
        </p:nvPicPr>
        <p:blipFill>
          <a:blip r:embed="rId11"/>
          <a:srcRect t="16712" b="16712"/>
          <a:stretch>
            <a:fillRect/>
          </a:stretch>
        </p:blipFill>
        <p:spPr>
          <a:xfrm>
            <a:off x="6828455" y="4546050"/>
            <a:ext cx="800549" cy="800549"/>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2"/>
          </a:solidFill>
          <a:ln w="9525" cap="flat" cmpd="sng" algn="ctr">
            <a:solidFill>
              <a:schemeClr val="dk1">
                <a:lumMod val="40000"/>
                <a:lumOff val="60000"/>
                <a:alpha val="20000"/>
              </a:schemeClr>
            </a:solidFill>
            <a:prstDash val="solid"/>
            <a:round/>
            <a:headEnd type="none" w="med" len="med"/>
            <a:tailEnd type="none" w="med" len="med"/>
          </a:ln>
        </p:spPr>
      </p:pic>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45590" y="613410"/>
            <a:ext cx="7065010" cy="5631180"/>
          </a:xfrm>
          <a:prstGeom prst="rect">
            <a:avLst/>
          </a:prstGeom>
          <a:noFill/>
        </p:spPr>
        <p:txBody>
          <a:bodyPr wrap="square" rtlCol="0" anchor="t">
            <a:spAutoFit/>
          </a:bodyPr>
          <a:lstStyle/>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综合布线配线端接技术是连接网络设备和综合布线系统的关键施工技术，包括网络跳线的制作、网络模块和配线架等的端接和安装、网络设备的配线连接、光纤熔接等，这也是网络工程施工和维护的基本操作技能。网络系统使用的电缆一般都是</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4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对网络双绞线，每根双绞线有</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8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芯，每芯都有外绝缘层。如果像电气工程那样将每芯线剥开外绝缘层直接拧接或者焊接在一起，不仅工程量大，而且将严重破坏双绞节距，因此在网络施工中坚决不能采取电工式接线方法。网络模块和配线架的配线端接基本原理是将线芯用机械力量压入两个刀片中，在压入过程中刀片将绝缘护套划破与铜线芯紧密接触，同时金属刀片的弹性将铜线芯长期夹紧，从而实现长期稳定的电气连接。</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光纤具有传输距离长、通信容量大、损耗低、不受电磁干扰、原材料来源丰富等优点，已经在通信领域中得到了广泛的应用。例如在综合布线系统中，光缆主要应用在垂直子系统、建筑群子系统等场合。由于光在光纤传输时会产生损耗，这种损耗主要是由光纤接头处的熔接损耗组成，所以努力降低光纤接头处的熔接损耗，可以增加光纤传输距离和降低光纤链路的衰减。因此，光纤熔接技术对降低光纤损耗具有非常重要的作用。</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pic>
        <p:nvPicPr>
          <p:cNvPr id="8" name="图片 7" descr="C:/Users/BT01/Desktop/downloaded-image.pngdownloaded-image"/>
          <p:cNvPicPr>
            <a:picLocks noChangeAspect="1"/>
          </p:cNvPicPr>
          <p:nvPr/>
        </p:nvPicPr>
        <p:blipFill>
          <a:blip r:embed="rId1"/>
          <a:srcRect l="6676" r="6676"/>
          <a:stretch>
            <a:fillRect/>
          </a:stretch>
        </p:blipFill>
        <p:spPr>
          <a:xfrm>
            <a:off x="8918443" y="1749926"/>
            <a:ext cx="2523065" cy="291161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allOv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5"/>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6"/>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7"/>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8"/>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9"/>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0"/>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1"/>
            </p:custDataLst>
          </p:nvPr>
        </p:nvSpPr>
        <p:spPr>
          <a:xfrm>
            <a:off x="1092835" y="2159635"/>
            <a:ext cx="9903460" cy="708025"/>
          </a:xfrm>
          <a:prstGeom prst="rect">
            <a:avLst/>
          </a:prstGeom>
          <a:noFill/>
        </p:spPr>
        <p:txBody>
          <a:bodyPr wrap="square" rtlCol="0" anchor="ctr" anchorCtr="0"/>
          <a:lstStyle/>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网络模块是网络工程中经常使用的一种器材，按线材分类常用的有超</a:t>
            </a:r>
            <a:r>
              <a:rPr lang="en-US" altLang="zh-CN" sz="1600" kern="0" dirty="0">
                <a:ln>
                  <a:noFill/>
                  <a:prstDash val="sysDot"/>
                </a:ln>
                <a:solidFill>
                  <a:schemeClr val="tx1">
                    <a:lumMod val="85000"/>
                    <a:lumOff val="15000"/>
                  </a:schemeClr>
                </a:solidFill>
                <a:latin typeface="+mn-ea"/>
                <a:sym typeface="+mn-ea"/>
              </a:rPr>
              <a:t> 5 </a:t>
            </a:r>
            <a:r>
              <a:rPr lang="zh-CN" altLang="en-US" sz="1600" kern="0" dirty="0">
                <a:ln>
                  <a:noFill/>
                  <a:prstDash val="sysDot"/>
                </a:ln>
                <a:solidFill>
                  <a:schemeClr val="tx1">
                    <a:lumMod val="85000"/>
                    <a:lumOff val="15000"/>
                  </a:schemeClr>
                </a:solidFill>
                <a:latin typeface="+mn-ea"/>
                <a:sym typeface="+mn-ea"/>
              </a:rPr>
              <a:t>类网络模块和</a:t>
            </a:r>
            <a:r>
              <a:rPr lang="en-US" altLang="zh-CN" sz="1600" kern="0" dirty="0">
                <a:ln>
                  <a:noFill/>
                  <a:prstDash val="sysDot"/>
                </a:ln>
                <a:solidFill>
                  <a:schemeClr val="tx1">
                    <a:lumMod val="85000"/>
                    <a:lumOff val="15000"/>
                  </a:schemeClr>
                </a:solidFill>
                <a:latin typeface="+mn-ea"/>
                <a:sym typeface="+mn-ea"/>
              </a:rPr>
              <a:t> 6 </a:t>
            </a:r>
            <a:r>
              <a:rPr lang="zh-CN" altLang="en-US" sz="1600" kern="0" dirty="0">
                <a:ln>
                  <a:noFill/>
                  <a:prstDash val="sysDot"/>
                </a:ln>
                <a:solidFill>
                  <a:schemeClr val="tx1">
                    <a:lumMod val="85000"/>
                    <a:lumOff val="15000"/>
                  </a:schemeClr>
                </a:solidFill>
                <a:latin typeface="+mn-ea"/>
                <a:sym typeface="+mn-ea"/>
              </a:rPr>
              <a:t>类网络模块，按屏蔽分类有屏蔽网络模块和非屏蔽网络模块。网络模块如图</a:t>
            </a:r>
            <a:r>
              <a:rPr lang="en-US" altLang="zh-CN" sz="1600" kern="0" dirty="0">
                <a:ln>
                  <a:noFill/>
                  <a:prstDash val="sysDot"/>
                </a:ln>
                <a:solidFill>
                  <a:schemeClr val="tx1">
                    <a:lumMod val="85000"/>
                    <a:lumOff val="15000"/>
                  </a:schemeClr>
                </a:solidFill>
                <a:latin typeface="+mn-ea"/>
                <a:sym typeface="+mn-ea"/>
              </a:rPr>
              <a:t> 5-24</a:t>
            </a:r>
            <a:r>
              <a:rPr lang="zh-CN" altLang="en-US" sz="1600" kern="0" dirty="0">
                <a:ln>
                  <a:noFill/>
                  <a:prstDash val="sysDot"/>
                </a:ln>
                <a:solidFill>
                  <a:schemeClr val="tx1">
                    <a:lumMod val="85000"/>
                    <a:lumOff val="15000"/>
                  </a:schemeClr>
                </a:solidFill>
                <a:latin typeface="+mn-ea"/>
                <a:sym typeface="+mn-ea"/>
              </a:rPr>
              <a:t>所示，从左至右依次是非屏蔽模块、免打模块和屏蔽模块。</a:t>
            </a:r>
            <a:endParaRPr lang="zh-CN" altLang="en-US" sz="1600" kern="0" dirty="0">
              <a:ln>
                <a:noFill/>
                <a:prstDash val="sysDot"/>
              </a:ln>
              <a:solidFill>
                <a:schemeClr val="tx1">
                  <a:lumMod val="85000"/>
                  <a:lumOff val="15000"/>
                </a:schemeClr>
              </a:solidFill>
              <a:latin typeface="+mn-ea"/>
              <a:sym typeface="+mn-ea"/>
            </a:endParaRPr>
          </a:p>
        </p:txBody>
      </p:sp>
      <p:sp>
        <p:nvSpPr>
          <p:cNvPr id="9" name="标题 1"/>
          <p:cNvSpPr>
            <a:spLocks noGrp="1"/>
          </p:cNvSpPr>
          <p:nvPr>
            <p:custDataLst>
              <p:tags r:id="rId12"/>
            </p:custDataLst>
          </p:nvPr>
        </p:nvSpPr>
        <p:spPr>
          <a:xfrm>
            <a:off x="1627505" y="379095"/>
            <a:ext cx="5679440" cy="143954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indent="0" fontAlgn="auto">
              <a:lnSpc>
                <a:spcPct val="140000"/>
              </a:lnSpc>
            </a:pPr>
            <a:r>
              <a:rPr lang="zh-CN" altLang="en-US" sz="3600">
                <a:solidFill>
                  <a:schemeClr val="accent3"/>
                </a:solidFill>
              </a:rPr>
              <a:t>知识链接</a:t>
            </a:r>
            <a:br>
              <a:rPr lang="zh-CN" altLang="en-US" sz="3600">
                <a:solidFill>
                  <a:schemeClr val="accent3"/>
                </a:solidFill>
              </a:rPr>
            </a:br>
            <a:r>
              <a:rPr lang="en-US" altLang="zh-CN" sz="3200">
                <a:solidFill>
                  <a:schemeClr val="accent3"/>
                </a:solidFill>
              </a:rPr>
              <a:t>1. </a:t>
            </a:r>
            <a:r>
              <a:rPr lang="zh-CN" altLang="en-US" sz="3200">
                <a:solidFill>
                  <a:schemeClr val="accent3"/>
                </a:solidFill>
              </a:rPr>
              <a:t>网络模块</a:t>
            </a:r>
            <a:endParaRPr lang="zh-CN" altLang="en-US" sz="3200">
              <a:solidFill>
                <a:schemeClr val="accent3"/>
              </a:solidFill>
            </a:endParaRPr>
          </a:p>
        </p:txBody>
      </p:sp>
      <p:pic>
        <p:nvPicPr>
          <p:cNvPr id="10" name="图片 9"/>
          <p:cNvPicPr>
            <a:picLocks noChangeAspect="1"/>
          </p:cNvPicPr>
          <p:nvPr/>
        </p:nvPicPr>
        <p:blipFill>
          <a:blip r:embed="rId13"/>
          <a:stretch>
            <a:fillRect/>
          </a:stretch>
        </p:blipFill>
        <p:spPr>
          <a:xfrm>
            <a:off x="1833245" y="3096260"/>
            <a:ext cx="8212455" cy="2737485"/>
          </a:xfrm>
          <a:prstGeom prst="rect">
            <a:avLst/>
          </a:prstGeom>
        </p:spPr>
      </p:pic>
    </p:spTree>
    <p:custDataLst>
      <p:tags r:id="rId14"/>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5"/>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6"/>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7"/>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8"/>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9"/>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0"/>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1"/>
            </p:custDataLst>
          </p:nvPr>
        </p:nvSpPr>
        <p:spPr>
          <a:xfrm>
            <a:off x="1092835" y="2148840"/>
            <a:ext cx="9424670" cy="708025"/>
          </a:xfrm>
          <a:prstGeom prst="rect">
            <a:avLst/>
          </a:prstGeom>
          <a:noFill/>
        </p:spPr>
        <p:txBody>
          <a:bodyPr wrap="square" rtlCol="0" anchor="ctr" anchorCtr="0"/>
          <a:lstStyle/>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利用打线工具的压力将</a:t>
            </a:r>
            <a:r>
              <a:rPr lang="en-US" altLang="zh-CN" sz="1600" kern="0" dirty="0">
                <a:ln>
                  <a:noFill/>
                  <a:prstDash val="sysDot"/>
                </a:ln>
                <a:solidFill>
                  <a:schemeClr val="tx1">
                    <a:lumMod val="85000"/>
                    <a:lumOff val="15000"/>
                  </a:schemeClr>
                </a:solidFill>
                <a:latin typeface="+mn-ea"/>
                <a:sym typeface="+mn-ea"/>
              </a:rPr>
              <a:t> 8 </a:t>
            </a:r>
            <a:r>
              <a:rPr lang="zh-CN" altLang="en-US" sz="1600" kern="0" dirty="0">
                <a:ln>
                  <a:noFill/>
                  <a:prstDash val="sysDot"/>
                </a:ln>
                <a:solidFill>
                  <a:schemeClr val="tx1">
                    <a:lumMod val="85000"/>
                    <a:lumOff val="15000"/>
                  </a:schemeClr>
                </a:solidFill>
                <a:latin typeface="+mn-ea"/>
                <a:sym typeface="+mn-ea"/>
              </a:rPr>
              <a:t>根线逐一压接到模块的</a:t>
            </a:r>
            <a:r>
              <a:rPr lang="en-US" altLang="zh-CN" sz="1600" kern="0" dirty="0">
                <a:ln>
                  <a:noFill/>
                  <a:prstDash val="sysDot"/>
                </a:ln>
                <a:solidFill>
                  <a:schemeClr val="tx1">
                    <a:lumMod val="85000"/>
                    <a:lumOff val="15000"/>
                  </a:schemeClr>
                </a:solidFill>
                <a:latin typeface="+mn-ea"/>
                <a:sym typeface="+mn-ea"/>
              </a:rPr>
              <a:t> 8 </a:t>
            </a:r>
            <a:r>
              <a:rPr lang="zh-CN" altLang="en-US" sz="1600" kern="0" dirty="0">
                <a:ln>
                  <a:noFill/>
                  <a:prstDash val="sysDot"/>
                </a:ln>
                <a:solidFill>
                  <a:schemeClr val="tx1">
                    <a:lumMod val="85000"/>
                    <a:lumOff val="15000"/>
                  </a:schemeClr>
                </a:solidFill>
                <a:latin typeface="+mn-ea"/>
                <a:sym typeface="+mn-ea"/>
              </a:rPr>
              <a:t>个塑料线柱上，同时裁剪掉多余的线头。在压接过程中刀片首先快速划破线芯绝缘护套，与铜线紧密接触，实现刀片与线芯的电气连接，这</a:t>
            </a:r>
            <a:r>
              <a:rPr lang="en-US" altLang="zh-CN" sz="1600" kern="0" dirty="0">
                <a:ln>
                  <a:noFill/>
                  <a:prstDash val="sysDot"/>
                </a:ln>
                <a:solidFill>
                  <a:schemeClr val="tx1">
                    <a:lumMod val="85000"/>
                    <a:lumOff val="15000"/>
                  </a:schemeClr>
                </a:solidFill>
                <a:latin typeface="+mn-ea"/>
                <a:sym typeface="+mn-ea"/>
              </a:rPr>
              <a:t> 8 </a:t>
            </a:r>
            <a:r>
              <a:rPr lang="zh-CN" altLang="en-US" sz="1600" kern="0" dirty="0">
                <a:ln>
                  <a:noFill/>
                  <a:prstDash val="sysDot"/>
                </a:ln>
                <a:solidFill>
                  <a:schemeClr val="tx1">
                    <a:lumMod val="85000"/>
                    <a:lumOff val="15000"/>
                  </a:schemeClr>
                </a:solidFill>
                <a:latin typeface="+mn-ea"/>
                <a:sym typeface="+mn-ea"/>
              </a:rPr>
              <a:t>个刀片通过电路板与</a:t>
            </a:r>
            <a:r>
              <a:rPr lang="en-US" altLang="zh-CN" sz="1600" kern="0" dirty="0">
                <a:ln>
                  <a:noFill/>
                  <a:prstDash val="sysDot"/>
                </a:ln>
                <a:solidFill>
                  <a:schemeClr val="tx1">
                    <a:lumMod val="85000"/>
                    <a:lumOff val="15000"/>
                  </a:schemeClr>
                </a:solidFill>
                <a:latin typeface="+mn-ea"/>
                <a:sym typeface="+mn-ea"/>
              </a:rPr>
              <a:t> RJ - 45 </a:t>
            </a:r>
            <a:r>
              <a:rPr lang="zh-CN" altLang="en-US" sz="1600" kern="0" dirty="0">
                <a:ln>
                  <a:noFill/>
                  <a:prstDash val="sysDot"/>
                </a:ln>
                <a:solidFill>
                  <a:schemeClr val="tx1">
                    <a:lumMod val="85000"/>
                    <a:lumOff val="15000"/>
                  </a:schemeClr>
                </a:solidFill>
                <a:latin typeface="+mn-ea"/>
                <a:sym typeface="+mn-ea"/>
              </a:rPr>
              <a:t>口的</a:t>
            </a:r>
            <a:r>
              <a:rPr lang="en-US" altLang="zh-CN" sz="1600" kern="0" dirty="0">
                <a:ln>
                  <a:noFill/>
                  <a:prstDash val="sysDot"/>
                </a:ln>
                <a:solidFill>
                  <a:schemeClr val="tx1">
                    <a:lumMod val="85000"/>
                    <a:lumOff val="15000"/>
                  </a:schemeClr>
                </a:solidFill>
                <a:latin typeface="+mn-ea"/>
                <a:sym typeface="+mn-ea"/>
              </a:rPr>
              <a:t> 8 </a:t>
            </a:r>
            <a:r>
              <a:rPr lang="zh-CN" altLang="en-US" sz="1600" kern="0" dirty="0">
                <a:ln>
                  <a:noFill/>
                  <a:prstDash val="sysDot"/>
                </a:ln>
                <a:solidFill>
                  <a:schemeClr val="tx1">
                    <a:lumMod val="85000"/>
                    <a:lumOff val="15000"/>
                  </a:schemeClr>
                </a:solidFill>
                <a:latin typeface="+mn-ea"/>
                <a:sym typeface="+mn-ea"/>
              </a:rPr>
              <a:t>个弹簧连接，如图</a:t>
            </a:r>
            <a:r>
              <a:rPr lang="en-US" altLang="zh-CN" sz="1600" kern="0" dirty="0">
                <a:ln>
                  <a:noFill/>
                  <a:prstDash val="sysDot"/>
                </a:ln>
                <a:solidFill>
                  <a:schemeClr val="tx1">
                    <a:lumMod val="85000"/>
                    <a:lumOff val="15000"/>
                  </a:schemeClr>
                </a:solidFill>
                <a:latin typeface="+mn-ea"/>
                <a:sym typeface="+mn-ea"/>
              </a:rPr>
              <a:t> 5 - 25</a:t>
            </a:r>
            <a:r>
              <a:rPr lang="zh-CN" altLang="en-US" sz="1600" kern="0" dirty="0">
                <a:ln>
                  <a:noFill/>
                  <a:prstDash val="sysDot"/>
                </a:ln>
                <a:solidFill>
                  <a:schemeClr val="tx1">
                    <a:lumMod val="85000"/>
                    <a:lumOff val="15000"/>
                  </a:schemeClr>
                </a:solidFill>
                <a:latin typeface="+mn-ea"/>
                <a:sym typeface="+mn-ea"/>
              </a:rPr>
              <a:t>所示。</a:t>
            </a:r>
            <a:endParaRPr lang="zh-CN" altLang="en-US" sz="1600" kern="0" dirty="0">
              <a:ln>
                <a:noFill/>
                <a:prstDash val="sysDot"/>
              </a:ln>
              <a:solidFill>
                <a:schemeClr val="tx1">
                  <a:lumMod val="85000"/>
                  <a:lumOff val="15000"/>
                </a:schemeClr>
              </a:solidFill>
              <a:latin typeface="+mn-ea"/>
              <a:sym typeface="+mn-ea"/>
            </a:endParaRPr>
          </a:p>
        </p:txBody>
      </p:sp>
      <p:sp>
        <p:nvSpPr>
          <p:cNvPr id="9" name="标题 1"/>
          <p:cNvSpPr>
            <a:spLocks noGrp="1"/>
          </p:cNvSpPr>
          <p:nvPr>
            <p:custDataLst>
              <p:tags r:id="rId12"/>
            </p:custDataLst>
          </p:nvPr>
        </p:nvSpPr>
        <p:spPr>
          <a:xfrm>
            <a:off x="1627505" y="379095"/>
            <a:ext cx="5679440" cy="89154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indent="0" fontAlgn="auto">
              <a:lnSpc>
                <a:spcPct val="140000"/>
              </a:lnSpc>
            </a:pPr>
            <a:r>
              <a:rPr lang="en-US" altLang="zh-CN" sz="3200">
                <a:solidFill>
                  <a:schemeClr val="accent3"/>
                </a:solidFill>
              </a:rPr>
              <a:t>2. </a:t>
            </a:r>
            <a:r>
              <a:rPr lang="zh-CN" altLang="en-US" sz="3200">
                <a:solidFill>
                  <a:schemeClr val="accent3"/>
                </a:solidFill>
              </a:rPr>
              <a:t>网络模块端接原理</a:t>
            </a:r>
            <a:endParaRPr lang="zh-CN" altLang="en-US" sz="3200">
              <a:solidFill>
                <a:schemeClr val="accent3"/>
              </a:solidFill>
            </a:endParaRPr>
          </a:p>
        </p:txBody>
      </p:sp>
      <p:pic>
        <p:nvPicPr>
          <p:cNvPr id="8" name="图片 7"/>
          <p:cNvPicPr>
            <a:picLocks noChangeAspect="1"/>
          </p:cNvPicPr>
          <p:nvPr/>
        </p:nvPicPr>
        <p:blipFill>
          <a:blip r:embed="rId13"/>
          <a:stretch>
            <a:fillRect/>
          </a:stretch>
        </p:blipFill>
        <p:spPr>
          <a:xfrm>
            <a:off x="2518410" y="3074670"/>
            <a:ext cx="7144385" cy="2664460"/>
          </a:xfrm>
          <a:prstGeom prst="rect">
            <a:avLst/>
          </a:prstGeom>
        </p:spPr>
      </p:pic>
    </p:spTree>
    <p:custDataLst>
      <p:tags r:id="rId14"/>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735455" y="885825"/>
            <a:ext cx="9270365" cy="39433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3. </a:t>
            </a:r>
            <a:r>
              <a:rPr lang="zh-CN" altLang="en-US" sz="3200">
                <a:solidFill>
                  <a:schemeClr val="accent2">
                    <a:lumMod val="75000"/>
                  </a:schemeClr>
                </a:solidFill>
              </a:rPr>
              <a:t>端接要求</a:t>
            </a:r>
            <a:endParaRPr lang="zh-CN" altLang="en-US" sz="3200">
              <a:solidFill>
                <a:schemeClr val="accent2">
                  <a:lumMod val="75000"/>
                </a:schemeClr>
              </a:solidFill>
            </a:endParaRPr>
          </a:p>
        </p:txBody>
      </p:sp>
      <p:sp>
        <p:nvSpPr>
          <p:cNvPr id="2" name="矩形 6"/>
          <p:cNvSpPr/>
          <p:nvPr>
            <p:custDataLst>
              <p:tags r:id="rId2"/>
            </p:custDataLst>
          </p:nvPr>
        </p:nvSpPr>
        <p:spPr>
          <a:xfrm>
            <a:off x="1081405" y="1684121"/>
            <a:ext cx="2248515" cy="429780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7"/>
          <p:cNvSpPr/>
          <p:nvPr>
            <p:custDataLst>
              <p:tags r:id="rId3"/>
            </p:custDataLst>
          </p:nvPr>
        </p:nvSpPr>
        <p:spPr>
          <a:xfrm>
            <a:off x="3661066" y="1680598"/>
            <a:ext cx="2248515" cy="4297802"/>
          </a:xfrm>
          <a:prstGeom prst="rect">
            <a:avLst/>
          </a:prstGeom>
          <a:solidFill>
            <a:schemeClr val="accent2"/>
          </a:solidFill>
          <a:ln w="9525">
            <a:solidFill>
              <a:schemeClr val="accent2">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13"/>
          <p:cNvSpPr/>
          <p:nvPr>
            <p:custDataLst>
              <p:tags r:id="rId4"/>
            </p:custDataLst>
          </p:nvPr>
        </p:nvSpPr>
        <p:spPr>
          <a:xfrm>
            <a:off x="8819801" y="1680598"/>
            <a:ext cx="2248515" cy="4297802"/>
          </a:xfrm>
          <a:prstGeom prst="rect">
            <a:avLst/>
          </a:prstGeom>
          <a:solidFill>
            <a:schemeClr val="accent4"/>
          </a:solidFill>
          <a:ln w="9525">
            <a:solidFill>
              <a:schemeClr val="accent4">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9" name="矩形 12"/>
          <p:cNvSpPr/>
          <p:nvPr>
            <p:custDataLst>
              <p:tags r:id="rId5"/>
            </p:custDataLst>
          </p:nvPr>
        </p:nvSpPr>
        <p:spPr>
          <a:xfrm>
            <a:off x="6240727" y="1680598"/>
            <a:ext cx="2248515" cy="429780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19" name="图片 2" descr="/data/temp/3f0bb4fa-9700-11f0-aca9-5a01932b3399.jpg@base@tag=imgScale&amp;m=1&amp;w=675&amp;h=534&amp;q=953f0bb4fa-9700-11f0-aca9-5a01932b3399"/>
          <p:cNvPicPr>
            <a:picLocks noChangeAspect="1"/>
          </p:cNvPicPr>
          <p:nvPr>
            <p:custDataLst>
              <p:tags r:id="rId6"/>
            </p:custDataLst>
          </p:nvPr>
        </p:nvPicPr>
        <p:blipFill rotWithShape="1">
          <a:blip r:embed="rId7"/>
          <a:srcRect l="25093" t="10674" b="375"/>
          <a:stretch>
            <a:fillRect/>
          </a:stretch>
        </p:blipFill>
        <p:spPr>
          <a:xfrm>
            <a:off x="8820388" y="1680598"/>
            <a:ext cx="2248515" cy="17800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4">
              <a:alpha val="15000"/>
            </a:schemeClr>
          </a:solidFill>
          <a:ln w="3175" cmpd="sng">
            <a:solidFill>
              <a:schemeClr val="tx1">
                <a:lumMod val="40000"/>
                <a:lumOff val="60000"/>
                <a:alpha val="20000"/>
              </a:schemeClr>
            </a:solidFill>
          </a:ln>
        </p:spPr>
      </p:pic>
      <p:pic>
        <p:nvPicPr>
          <p:cNvPr id="20" name="图片 5" descr="/data/temp/3f0bb4e2-9700-11f0-aca9-5a01932b3399.jpg@base@tag=imgScale&amp;m=1&amp;w=675&amp;h=534&amp;q=953f0bb4e2-9700-11f0-aca9-5a01932b3399"/>
          <p:cNvPicPr>
            <a:picLocks noChangeAspect="1"/>
          </p:cNvPicPr>
          <p:nvPr>
            <p:custDataLst>
              <p:tags r:id="rId8"/>
            </p:custDataLst>
          </p:nvPr>
        </p:nvPicPr>
        <p:blipFill rotWithShape="1">
          <a:blip r:embed="rId9"/>
          <a:srcRect t="12276" b="12276"/>
          <a:stretch>
            <a:fillRect/>
          </a:stretch>
        </p:blipFill>
        <p:spPr>
          <a:xfrm>
            <a:off x="6240727" y="1680598"/>
            <a:ext cx="2248515" cy="1779404"/>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3">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21" name="图片 9" descr="/data/temp/3f0bb4ae-9700-11f0-aca9-5a01932b3399.jpg@base@tag=imgScale&amp;m=1&amp;w=675&amp;h=534&amp;q=953f0bb4ae-9700-11f0-aca9-5a01932b3399"/>
          <p:cNvPicPr>
            <a:picLocks noChangeAspect="1"/>
          </p:cNvPicPr>
          <p:nvPr>
            <p:custDataLst>
              <p:tags r:id="rId10"/>
            </p:custDataLst>
          </p:nvPr>
        </p:nvPicPr>
        <p:blipFill rotWithShape="1">
          <a:blip r:embed="rId11"/>
          <a:srcRect l="19600" t="4562"/>
          <a:stretch>
            <a:fillRect/>
          </a:stretch>
        </p:blipFill>
        <p:spPr>
          <a:xfrm>
            <a:off x="3661066" y="1680598"/>
            <a:ext cx="2248515" cy="1779403"/>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2">
              <a:alpha val="15000"/>
            </a:schemeClr>
          </a:solidFill>
          <a:ln w="3175" cmpd="sng">
            <a:solidFill>
              <a:schemeClr val="tx1">
                <a:lumMod val="40000"/>
                <a:lumOff val="60000"/>
                <a:alpha val="20000"/>
              </a:schemeClr>
            </a:solidFill>
          </a:ln>
        </p:spPr>
      </p:pic>
      <p:pic>
        <p:nvPicPr>
          <p:cNvPr id="22" name="图片 10" descr="D:/图/boliviainteligente-ZBYfP_398OQ-unsplash.jpgboliviainteligente-ZBYfP_398OQ-unsplash"/>
          <p:cNvPicPr>
            <a:picLocks noChangeAspect="1"/>
          </p:cNvPicPr>
          <p:nvPr>
            <p:custDataLst>
              <p:tags r:id="rId12"/>
            </p:custDataLst>
          </p:nvPr>
        </p:nvPicPr>
        <p:blipFill rotWithShape="1">
          <a:blip r:embed="rId13" cstate="hqprint"/>
          <a:srcRect/>
          <a:stretch>
            <a:fillRect/>
          </a:stretch>
        </p:blipFill>
        <p:spPr>
          <a:xfrm>
            <a:off x="1081405" y="1684121"/>
            <a:ext cx="2248515" cy="1775652"/>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3" name="矩形 11"/>
          <p:cNvSpPr/>
          <p:nvPr>
            <p:custDataLst>
              <p:tags r:id="rId14"/>
            </p:custDataLst>
          </p:nvPr>
        </p:nvSpPr>
        <p:spPr>
          <a:xfrm>
            <a:off x="1339850" y="3636010"/>
            <a:ext cx="1875155" cy="455295"/>
          </a:xfrm>
          <a:prstGeom prst="rect">
            <a:avLst/>
          </a:prstGeom>
          <a:noFill/>
        </p:spPr>
        <p:txBody>
          <a:bodyPr wrap="square" lIns="0" tIns="0" rIns="0" bIns="0" rtlCol="0" anchor="ctr" anchorCtr="0">
            <a:noAutofit/>
          </a:bodyPr>
          <a:p>
            <a:pPr>
              <a:spcBef>
                <a:spcPct val="0"/>
              </a:spcBef>
              <a:spcAft>
                <a:spcPct val="0"/>
              </a:spcAft>
            </a:pPr>
            <a:r>
              <a:rPr lang="zh-CN" altLang="en-US" sz="1600" b="1" dirty="0">
                <a:solidFill>
                  <a:schemeClr val="tx1">
                    <a:lumMod val="85000"/>
                    <a:lumOff val="15000"/>
                  </a:schemeClr>
                </a:solidFill>
                <a:latin typeface="+mn-ea"/>
                <a:cs typeface="+mn-ea"/>
              </a:rPr>
              <a:t>端接顺序和位置</a:t>
            </a:r>
            <a:endParaRPr lang="zh-CN" altLang="en-US" sz="1600" b="1" dirty="0">
              <a:solidFill>
                <a:schemeClr val="tx1">
                  <a:lumMod val="85000"/>
                  <a:lumOff val="15000"/>
                </a:schemeClr>
              </a:solidFill>
              <a:latin typeface="+mn-ea"/>
              <a:cs typeface="+mn-ea"/>
            </a:endParaRPr>
          </a:p>
        </p:txBody>
      </p:sp>
      <p:sp>
        <p:nvSpPr>
          <p:cNvPr id="24" name="矩形 14"/>
          <p:cNvSpPr/>
          <p:nvPr>
            <p:custDataLst>
              <p:tags r:id="rId15"/>
            </p:custDataLst>
          </p:nvPr>
        </p:nvSpPr>
        <p:spPr>
          <a:xfrm>
            <a:off x="1355637" y="4266718"/>
            <a:ext cx="1714685" cy="161036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确保双绞线按既定顺序和位置端接，保证连接正确性和系统稳定性。</a:t>
            </a:r>
            <a:endParaRPr lang="zh-CN" altLang="en-US" sz="1600">
              <a:solidFill>
                <a:schemeClr val="tx1">
                  <a:lumMod val="85000"/>
                  <a:lumOff val="15000"/>
                </a:schemeClr>
              </a:solidFill>
              <a:latin typeface="+mn-ea"/>
              <a:cs typeface="+mn-ea"/>
            </a:endParaRPr>
          </a:p>
        </p:txBody>
      </p:sp>
      <p:sp>
        <p:nvSpPr>
          <p:cNvPr id="25" name="矩形 15"/>
          <p:cNvSpPr/>
          <p:nvPr>
            <p:custDataLst>
              <p:tags r:id="rId16"/>
            </p:custDataLst>
          </p:nvPr>
        </p:nvSpPr>
        <p:spPr>
          <a:xfrm>
            <a:off x="3919220" y="3636010"/>
            <a:ext cx="1875155" cy="455295"/>
          </a:xfrm>
          <a:prstGeom prst="rect">
            <a:avLst/>
          </a:prstGeom>
          <a:noFill/>
        </p:spPr>
        <p:txBody>
          <a:bodyPr wrap="square" lIns="0" tIns="0" rIns="0" bIns="0" rtlCol="0" anchor="ctr" anchorCtr="0">
            <a:noAutofit/>
          </a:bodyPr>
          <a:p>
            <a:pPr>
              <a:spcBef>
                <a:spcPct val="0"/>
              </a:spcBef>
              <a:spcAft>
                <a:spcPct val="0"/>
              </a:spcAft>
            </a:pPr>
            <a:r>
              <a:rPr lang="zh-CN" altLang="en-US" sz="1600" b="1" dirty="0">
                <a:solidFill>
                  <a:srgbClr val="FFFFFF"/>
                </a:solidFill>
                <a:latin typeface="+mn-ea"/>
                <a:cs typeface="+mn-ea"/>
              </a:rPr>
              <a:t>线对拆开长度控制</a:t>
            </a:r>
            <a:endParaRPr lang="zh-CN" altLang="en-US" sz="1600" b="1" dirty="0">
              <a:solidFill>
                <a:srgbClr val="FFFFFF"/>
              </a:solidFill>
              <a:latin typeface="+mn-ea"/>
              <a:cs typeface="+mn-ea"/>
            </a:endParaRPr>
          </a:p>
        </p:txBody>
      </p:sp>
      <p:sp>
        <p:nvSpPr>
          <p:cNvPr id="26" name="矩形 17"/>
          <p:cNvSpPr/>
          <p:nvPr>
            <p:custDataLst>
              <p:tags r:id="rId17"/>
            </p:custDataLst>
          </p:nvPr>
        </p:nvSpPr>
        <p:spPr>
          <a:xfrm>
            <a:off x="9077960" y="3636010"/>
            <a:ext cx="1875155" cy="455295"/>
          </a:xfrm>
          <a:prstGeom prst="rect">
            <a:avLst/>
          </a:prstGeom>
          <a:noFill/>
        </p:spPr>
        <p:txBody>
          <a:bodyPr wrap="square" lIns="0" tIns="0" rIns="0" bIns="0" rtlCol="0" anchor="ctr" anchorCtr="0">
            <a:noAutofit/>
          </a:bodyPr>
          <a:p>
            <a:pPr>
              <a:spcBef>
                <a:spcPct val="0"/>
              </a:spcBef>
              <a:spcAft>
                <a:spcPct val="0"/>
              </a:spcAft>
            </a:pPr>
            <a:r>
              <a:rPr lang="zh-CN" altLang="en-US" sz="1600" b="1" dirty="0">
                <a:solidFill>
                  <a:srgbClr val="FFFFFF"/>
                </a:solidFill>
                <a:latin typeface="+mn-ea"/>
                <a:cs typeface="+mn-ea"/>
              </a:rPr>
              <a:t>压线质量与端头处理</a:t>
            </a:r>
            <a:endParaRPr lang="zh-CN" altLang="en-US" sz="1600" b="1" dirty="0">
              <a:solidFill>
                <a:srgbClr val="FFFFFF"/>
              </a:solidFill>
              <a:latin typeface="+mn-ea"/>
              <a:cs typeface="+mn-ea"/>
            </a:endParaRPr>
          </a:p>
        </p:txBody>
      </p:sp>
      <p:sp>
        <p:nvSpPr>
          <p:cNvPr id="27" name="矩形 18"/>
          <p:cNvSpPr/>
          <p:nvPr>
            <p:custDataLst>
              <p:tags r:id="rId18"/>
            </p:custDataLst>
          </p:nvPr>
        </p:nvSpPr>
        <p:spPr>
          <a:xfrm>
            <a:off x="9094033" y="4266718"/>
            <a:ext cx="1714685" cy="161036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rgbClr val="FFFFFF"/>
                </a:solidFill>
                <a:latin typeface="+mn-ea"/>
                <a:cs typeface="+mn-ea"/>
              </a:rPr>
              <a:t>压接端子要到位，剪掉多余端头和牵引线，保证连接可靠性和整洁性。</a:t>
            </a:r>
            <a:endParaRPr lang="zh-CN" altLang="en-US" sz="1600">
              <a:solidFill>
                <a:srgbClr val="FFFFFF"/>
              </a:solidFill>
              <a:latin typeface="+mn-ea"/>
              <a:cs typeface="+mn-ea"/>
            </a:endParaRPr>
          </a:p>
        </p:txBody>
      </p:sp>
      <p:sp>
        <p:nvSpPr>
          <p:cNvPr id="28" name="矩形 19"/>
          <p:cNvSpPr/>
          <p:nvPr>
            <p:custDataLst>
              <p:tags r:id="rId19"/>
            </p:custDataLst>
          </p:nvPr>
        </p:nvSpPr>
        <p:spPr>
          <a:xfrm>
            <a:off x="3935298" y="4266718"/>
            <a:ext cx="1714685" cy="161036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rgbClr val="FFFFFF"/>
                </a:solidFill>
                <a:latin typeface="+mn-ea"/>
                <a:cs typeface="+mn-ea"/>
              </a:rPr>
              <a:t>减少双绞线拆开长度，避免影响测试结果和传输速率，确保通信质量。</a:t>
            </a:r>
            <a:endParaRPr lang="zh-CN" altLang="en-US" sz="1600">
              <a:solidFill>
                <a:srgbClr val="FFFFFF"/>
              </a:solidFill>
              <a:latin typeface="+mn-ea"/>
              <a:cs typeface="+mn-ea"/>
            </a:endParaRPr>
          </a:p>
        </p:txBody>
      </p:sp>
      <p:sp>
        <p:nvSpPr>
          <p:cNvPr id="29" name="矩形 20"/>
          <p:cNvSpPr/>
          <p:nvPr>
            <p:custDataLst>
              <p:tags r:id="rId20"/>
            </p:custDataLst>
          </p:nvPr>
        </p:nvSpPr>
        <p:spPr>
          <a:xfrm>
            <a:off x="6499225" y="3636010"/>
            <a:ext cx="1875155" cy="455295"/>
          </a:xfrm>
          <a:prstGeom prst="rect">
            <a:avLst/>
          </a:prstGeom>
          <a:noFill/>
        </p:spPr>
        <p:txBody>
          <a:bodyPr wrap="square" lIns="0" tIns="0" rIns="0" bIns="0" rtlCol="0" anchor="ctr" anchorCtr="0">
            <a:noAutofit/>
          </a:bodyPr>
          <a:p>
            <a:pPr>
              <a:spcBef>
                <a:spcPct val="0"/>
              </a:spcBef>
              <a:spcAft>
                <a:spcPct val="0"/>
              </a:spcAft>
            </a:pPr>
            <a:r>
              <a:rPr lang="zh-CN" altLang="en-US" sz="1600" b="1" dirty="0">
                <a:solidFill>
                  <a:schemeClr val="tx1">
                    <a:lumMod val="85000"/>
                    <a:lumOff val="15000"/>
                  </a:schemeClr>
                </a:solidFill>
                <a:latin typeface="+mn-ea"/>
                <a:cs typeface="+mn-ea"/>
              </a:rPr>
              <a:t>线序正确性</a:t>
            </a:r>
            <a:endParaRPr lang="zh-CN" altLang="en-US" sz="1600" b="1" dirty="0">
              <a:solidFill>
                <a:schemeClr val="tx1">
                  <a:lumMod val="85000"/>
                  <a:lumOff val="15000"/>
                </a:schemeClr>
              </a:solidFill>
              <a:latin typeface="+mn-ea"/>
              <a:cs typeface="+mn-ea"/>
            </a:endParaRPr>
          </a:p>
        </p:txBody>
      </p:sp>
      <p:sp>
        <p:nvSpPr>
          <p:cNvPr id="30" name="矩形 21"/>
          <p:cNvSpPr/>
          <p:nvPr>
            <p:custDataLst>
              <p:tags r:id="rId21"/>
            </p:custDataLst>
          </p:nvPr>
        </p:nvSpPr>
        <p:spPr>
          <a:xfrm>
            <a:off x="6514959" y="4266718"/>
            <a:ext cx="1714685" cy="161036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按</a:t>
            </a:r>
            <a:r>
              <a:rPr lang="en-US" altLang="zh-CN" sz="1600">
                <a:solidFill>
                  <a:schemeClr val="tx1">
                    <a:lumMod val="85000"/>
                    <a:lumOff val="15000"/>
                  </a:schemeClr>
                </a:solidFill>
                <a:latin typeface="+mn-ea"/>
                <a:cs typeface="+mn-ea"/>
              </a:rPr>
              <a:t>T568A</a:t>
            </a:r>
            <a:r>
              <a:rPr lang="zh-CN" altLang="en-US" sz="1600">
                <a:solidFill>
                  <a:schemeClr val="tx1">
                    <a:lumMod val="85000"/>
                    <a:lumOff val="15000"/>
                  </a:schemeClr>
                </a:solidFill>
                <a:latin typeface="+mn-ea"/>
                <a:cs typeface="+mn-ea"/>
              </a:rPr>
              <a:t>或</a:t>
            </a:r>
            <a:r>
              <a:rPr lang="en-US" altLang="zh-CN" sz="1600">
                <a:solidFill>
                  <a:schemeClr val="tx1">
                    <a:lumMod val="85000"/>
                    <a:lumOff val="15000"/>
                  </a:schemeClr>
                </a:solidFill>
                <a:latin typeface="+mn-ea"/>
                <a:cs typeface="+mn-ea"/>
              </a:rPr>
              <a:t>T568B</a:t>
            </a:r>
            <a:r>
              <a:rPr lang="zh-CN" altLang="en-US" sz="1600">
                <a:solidFill>
                  <a:schemeClr val="tx1">
                    <a:lumMod val="85000"/>
                    <a:lumOff val="15000"/>
                  </a:schemeClr>
                </a:solidFill>
                <a:latin typeface="+mn-ea"/>
                <a:cs typeface="+mn-ea"/>
              </a:rPr>
              <a:t>标准打线，错误线序会降低信号质量，影响网络性能。</a:t>
            </a:r>
            <a:endParaRPr lang="zh-CN" altLang="en-US" sz="1600">
              <a:solidFill>
                <a:schemeClr val="tx1">
                  <a:lumMod val="85000"/>
                  <a:lumOff val="15000"/>
                </a:schemeClr>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5"/>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6"/>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7"/>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8"/>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9"/>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0"/>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1"/>
            </p:custDataLst>
          </p:nvPr>
        </p:nvSpPr>
        <p:spPr>
          <a:xfrm>
            <a:off x="1092835" y="2148840"/>
            <a:ext cx="9424670" cy="708025"/>
          </a:xfrm>
          <a:prstGeom prst="rect">
            <a:avLst/>
          </a:prstGeom>
          <a:noFill/>
        </p:spPr>
        <p:txBody>
          <a:bodyPr wrap="square" rtlCol="0" anchor="ctr" anchorCtr="0"/>
          <a:lstStyle/>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单口打线工具适用于模块及配线架的打线操作，如图</a:t>
            </a:r>
            <a:r>
              <a:rPr lang="en-US" altLang="zh-CN" sz="1600" kern="0" dirty="0">
                <a:ln>
                  <a:noFill/>
                  <a:prstDash val="sysDot"/>
                </a:ln>
                <a:solidFill>
                  <a:schemeClr val="tx1">
                    <a:lumMod val="85000"/>
                    <a:lumOff val="15000"/>
                  </a:schemeClr>
                </a:solidFill>
                <a:latin typeface="+mn-ea"/>
                <a:sym typeface="+mn-ea"/>
              </a:rPr>
              <a:t> 5 -27 </a:t>
            </a:r>
            <a:r>
              <a:rPr lang="zh-CN" altLang="en-US" sz="1600" kern="0" dirty="0">
                <a:ln>
                  <a:noFill/>
                  <a:prstDash val="sysDot"/>
                </a:ln>
                <a:solidFill>
                  <a:schemeClr val="tx1">
                    <a:lumMod val="85000"/>
                    <a:lumOff val="15000"/>
                  </a:schemeClr>
                </a:solidFill>
                <a:latin typeface="+mn-ea"/>
                <a:sym typeface="+mn-ea"/>
              </a:rPr>
              <a:t>所示。使用单口打线工具时，只需要简单地在手柄上推一下，就能完成将导线卡接在模块中的工作，完成端接过程。</a:t>
            </a:r>
            <a:endParaRPr lang="zh-CN" altLang="en-US" sz="1600" kern="0" dirty="0">
              <a:ln>
                <a:noFill/>
                <a:prstDash val="sysDot"/>
              </a:ln>
              <a:solidFill>
                <a:schemeClr val="tx1">
                  <a:lumMod val="85000"/>
                  <a:lumOff val="15000"/>
                </a:schemeClr>
              </a:solidFill>
              <a:latin typeface="+mn-ea"/>
              <a:sym typeface="+mn-ea"/>
            </a:endParaRPr>
          </a:p>
        </p:txBody>
      </p:sp>
      <p:sp>
        <p:nvSpPr>
          <p:cNvPr id="9" name="标题 1"/>
          <p:cNvSpPr>
            <a:spLocks noGrp="1"/>
          </p:cNvSpPr>
          <p:nvPr>
            <p:custDataLst>
              <p:tags r:id="rId12"/>
            </p:custDataLst>
          </p:nvPr>
        </p:nvSpPr>
        <p:spPr>
          <a:xfrm>
            <a:off x="1627505" y="379095"/>
            <a:ext cx="5679440" cy="89154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indent="0" fontAlgn="auto">
              <a:lnSpc>
                <a:spcPct val="140000"/>
              </a:lnSpc>
            </a:pPr>
            <a:r>
              <a:rPr lang="en-US" altLang="zh-CN" sz="3200">
                <a:solidFill>
                  <a:schemeClr val="accent3"/>
                </a:solidFill>
              </a:rPr>
              <a:t>4. </a:t>
            </a:r>
            <a:r>
              <a:rPr lang="zh-CN" altLang="en-US" sz="3200">
                <a:solidFill>
                  <a:schemeClr val="accent3"/>
                </a:solidFill>
              </a:rPr>
              <a:t>单口打线工具</a:t>
            </a:r>
            <a:endParaRPr lang="zh-CN" altLang="en-US" sz="3200">
              <a:solidFill>
                <a:schemeClr val="accent3"/>
              </a:solidFill>
            </a:endParaRPr>
          </a:p>
        </p:txBody>
      </p:sp>
      <p:pic>
        <p:nvPicPr>
          <p:cNvPr id="10" name="图片 9"/>
          <p:cNvPicPr>
            <a:picLocks noChangeAspect="1"/>
          </p:cNvPicPr>
          <p:nvPr/>
        </p:nvPicPr>
        <p:blipFill>
          <a:blip r:embed="rId13"/>
          <a:stretch>
            <a:fillRect/>
          </a:stretch>
        </p:blipFill>
        <p:spPr>
          <a:xfrm>
            <a:off x="3221990" y="2958465"/>
            <a:ext cx="4907915" cy="2665095"/>
          </a:xfrm>
          <a:prstGeom prst="rect">
            <a:avLst/>
          </a:prstGeom>
        </p:spPr>
      </p:pic>
    </p:spTree>
    <p:custDataLst>
      <p:tags r:id="rId14"/>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8" name="任意多边形: 形状 1397"/>
          <p:cNvSpPr/>
          <p:nvPr>
            <p:custDataLst>
              <p:tags r:id="rId1"/>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2"/>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3"/>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4"/>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5"/>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6"/>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7"/>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8"/>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9"/>
            </p:custDataLst>
          </p:nvPr>
        </p:nvSpPr>
        <p:spPr>
          <a:xfrm>
            <a:off x="1092835" y="2148840"/>
            <a:ext cx="9424670" cy="708025"/>
          </a:xfrm>
          <a:prstGeom prst="rect">
            <a:avLst/>
          </a:prstGeom>
          <a:noFill/>
        </p:spPr>
        <p:txBody>
          <a:bodyPr wrap="square" rtlCol="0" anchor="ctr" anchorCtr="0"/>
          <a:lstStyle/>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常用面板分为单口面板和双口面板，面板型号尺寸要符合国标</a:t>
            </a:r>
            <a:r>
              <a:rPr lang="en-US" altLang="zh-CN" sz="1600" kern="0" dirty="0">
                <a:ln>
                  <a:noFill/>
                  <a:prstDash val="sysDot"/>
                </a:ln>
                <a:solidFill>
                  <a:schemeClr val="tx1">
                    <a:lumMod val="85000"/>
                    <a:lumOff val="15000"/>
                  </a:schemeClr>
                </a:solidFill>
                <a:latin typeface="+mn-ea"/>
                <a:sym typeface="+mn-ea"/>
              </a:rPr>
              <a:t> 86 </a:t>
            </a:r>
            <a:r>
              <a:rPr lang="zh-CN" altLang="en-US" sz="1600" kern="0" dirty="0">
                <a:ln>
                  <a:noFill/>
                  <a:prstDash val="sysDot"/>
                </a:ln>
                <a:solidFill>
                  <a:schemeClr val="tx1">
                    <a:lumMod val="85000"/>
                    <a:lumOff val="15000"/>
                  </a:schemeClr>
                </a:solidFill>
                <a:latin typeface="+mn-ea"/>
                <a:sym typeface="+mn-ea"/>
              </a:rPr>
              <a:t>型、</a:t>
            </a:r>
            <a:r>
              <a:rPr lang="en-US" altLang="zh-CN" sz="1600" kern="0" dirty="0">
                <a:ln>
                  <a:noFill/>
                  <a:prstDash val="sysDot"/>
                </a:ln>
                <a:solidFill>
                  <a:schemeClr val="tx1">
                    <a:lumMod val="85000"/>
                    <a:lumOff val="15000"/>
                  </a:schemeClr>
                </a:solidFill>
                <a:latin typeface="+mn-ea"/>
                <a:sym typeface="+mn-ea"/>
              </a:rPr>
              <a:t>120 </a:t>
            </a:r>
            <a:r>
              <a:rPr lang="zh-CN" altLang="en-US" sz="1600" kern="0" dirty="0">
                <a:ln>
                  <a:noFill/>
                  <a:prstDash val="sysDot"/>
                </a:ln>
                <a:solidFill>
                  <a:schemeClr val="tx1">
                    <a:lumMod val="85000"/>
                    <a:lumOff val="15000"/>
                  </a:schemeClr>
                </a:solidFill>
                <a:latin typeface="+mn-ea"/>
                <a:sym typeface="+mn-ea"/>
              </a:rPr>
              <a:t>型的要求。</a:t>
            </a:r>
            <a:r>
              <a:rPr lang="en-US" altLang="zh-CN" sz="1600" kern="0" dirty="0">
                <a:ln>
                  <a:noFill/>
                  <a:prstDash val="sysDot"/>
                </a:ln>
                <a:solidFill>
                  <a:schemeClr val="tx1">
                    <a:lumMod val="85000"/>
                    <a:lumOff val="15000"/>
                  </a:schemeClr>
                </a:solidFill>
                <a:latin typeface="+mn-ea"/>
                <a:sym typeface="+mn-ea"/>
              </a:rPr>
              <a:t>86 </a:t>
            </a:r>
            <a:r>
              <a:rPr lang="zh-CN" altLang="en-US" sz="1600" kern="0" dirty="0">
                <a:ln>
                  <a:noFill/>
                  <a:prstDash val="sysDot"/>
                </a:ln>
                <a:solidFill>
                  <a:schemeClr val="tx1">
                    <a:lumMod val="85000"/>
                    <a:lumOff val="15000"/>
                  </a:schemeClr>
                </a:solidFill>
                <a:latin typeface="+mn-ea"/>
                <a:sym typeface="+mn-ea"/>
              </a:rPr>
              <a:t>型面板的宽度和长度均为</a:t>
            </a:r>
            <a:r>
              <a:rPr lang="en-US" altLang="zh-CN" sz="1600" kern="0" dirty="0">
                <a:ln>
                  <a:noFill/>
                  <a:prstDash val="sysDot"/>
                </a:ln>
                <a:solidFill>
                  <a:schemeClr val="tx1">
                    <a:lumMod val="85000"/>
                    <a:lumOff val="15000"/>
                  </a:schemeClr>
                </a:solidFill>
                <a:latin typeface="+mn-ea"/>
                <a:sym typeface="+mn-ea"/>
              </a:rPr>
              <a:t> 86 mm</a:t>
            </a:r>
            <a:r>
              <a:rPr lang="zh-CN" altLang="en-US" sz="1600" kern="0" dirty="0">
                <a:ln>
                  <a:noFill/>
                  <a:prstDash val="sysDot"/>
                </a:ln>
                <a:solidFill>
                  <a:schemeClr val="tx1">
                    <a:lumMod val="85000"/>
                    <a:lumOff val="15000"/>
                  </a:schemeClr>
                </a:solidFill>
                <a:latin typeface="+mn-ea"/>
                <a:sym typeface="+mn-ea"/>
              </a:rPr>
              <a:t>，通常采用高强度塑料材料制成，适合安装在墙面具有防尘功能，如图</a:t>
            </a:r>
            <a:r>
              <a:rPr lang="en-US" altLang="zh-CN" sz="1600" kern="0" dirty="0">
                <a:ln>
                  <a:noFill/>
                  <a:prstDash val="sysDot"/>
                </a:ln>
                <a:solidFill>
                  <a:schemeClr val="tx1">
                    <a:lumMod val="85000"/>
                    <a:lumOff val="15000"/>
                  </a:schemeClr>
                </a:solidFill>
                <a:latin typeface="+mn-ea"/>
                <a:sym typeface="+mn-ea"/>
              </a:rPr>
              <a:t> 5 -28 </a:t>
            </a:r>
            <a:r>
              <a:rPr lang="zh-CN" altLang="en-US" sz="1600" kern="0" dirty="0">
                <a:ln>
                  <a:noFill/>
                  <a:prstDash val="sysDot"/>
                </a:ln>
                <a:solidFill>
                  <a:schemeClr val="tx1">
                    <a:lumMod val="85000"/>
                    <a:lumOff val="15000"/>
                  </a:schemeClr>
                </a:solidFill>
                <a:latin typeface="+mn-ea"/>
                <a:sym typeface="+mn-ea"/>
              </a:rPr>
              <a:t>所示。</a:t>
            </a:r>
            <a:endParaRPr lang="zh-CN" altLang="en-US" sz="1600" kern="0" dirty="0">
              <a:ln>
                <a:noFill/>
                <a:prstDash val="sysDot"/>
              </a:ln>
              <a:solidFill>
                <a:schemeClr val="tx1">
                  <a:lumMod val="85000"/>
                  <a:lumOff val="15000"/>
                </a:schemeClr>
              </a:solidFill>
              <a:latin typeface="+mn-ea"/>
              <a:sym typeface="+mn-ea"/>
            </a:endParaRPr>
          </a:p>
        </p:txBody>
      </p:sp>
      <p:sp>
        <p:nvSpPr>
          <p:cNvPr id="9" name="标题 1"/>
          <p:cNvSpPr>
            <a:spLocks noGrp="1"/>
          </p:cNvSpPr>
          <p:nvPr>
            <p:custDataLst>
              <p:tags r:id="rId10"/>
            </p:custDataLst>
          </p:nvPr>
        </p:nvSpPr>
        <p:spPr>
          <a:xfrm>
            <a:off x="1627505" y="624840"/>
            <a:ext cx="5679440" cy="89154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indent="0" fontAlgn="auto">
              <a:lnSpc>
                <a:spcPct val="140000"/>
              </a:lnSpc>
            </a:pPr>
            <a:r>
              <a:rPr lang="en-US" altLang="zh-CN" sz="3200">
                <a:solidFill>
                  <a:schemeClr val="accent3"/>
                </a:solidFill>
              </a:rPr>
              <a:t>5. </a:t>
            </a:r>
            <a:r>
              <a:rPr lang="zh-CN" altLang="en-US" sz="3200">
                <a:solidFill>
                  <a:schemeClr val="accent3"/>
                </a:solidFill>
              </a:rPr>
              <a:t>面板</a:t>
            </a:r>
            <a:endParaRPr lang="zh-CN" altLang="en-US" sz="3200">
              <a:solidFill>
                <a:schemeClr val="accent3"/>
              </a:solidFill>
            </a:endParaRPr>
          </a:p>
        </p:txBody>
      </p:sp>
      <p:pic>
        <p:nvPicPr>
          <p:cNvPr id="8" name="图片 7"/>
          <p:cNvPicPr>
            <a:picLocks noChangeAspect="1"/>
          </p:cNvPicPr>
          <p:nvPr/>
        </p:nvPicPr>
        <p:blipFill>
          <a:blip r:embed="rId11"/>
          <a:stretch>
            <a:fillRect/>
          </a:stretch>
        </p:blipFill>
        <p:spPr>
          <a:xfrm>
            <a:off x="1861185" y="2943860"/>
            <a:ext cx="8077835" cy="3240405"/>
          </a:xfrm>
          <a:prstGeom prst="rect">
            <a:avLst/>
          </a:prstGeom>
        </p:spPr>
      </p:pic>
    </p:spTree>
    <p:custDataLst>
      <p:tags r:id="rId1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mn-cs"/>
                </a:rPr>
                <a:t>光纤熔接和盘纤</a:t>
              </a:r>
              <a:endParaRPr kumimoji="0" lang="zh-CN" altLang="en-US" sz="48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charset="-122"/>
                  <a:ea typeface="汉仪雅酷黑 85W" panose="020B090402020202020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charset="-122"/>
                  <a:ea typeface="汉仪雅酷黑 85W" panose="020B0904020202020204" charset="-122"/>
                  <a:cs typeface="阿里巴巴普惠体 M" panose="00020600040101010101" pitchFamily="18" charset="-122"/>
                </a:rPr>
                <a:t>三</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charset="-122"/>
                <a:ea typeface="汉仪雅酷黑 85W" panose="020B090402020202020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800735" y="1891665"/>
            <a:ext cx="5071745" cy="4046855"/>
          </a:xfrm>
          <a:prstGeom prst="rect">
            <a:avLst/>
          </a:prstGeom>
          <a:noFill/>
        </p:spPr>
        <p:txBody>
          <a:bodyPr wrap="square" rtlCol="0" anchor="ctr" anchorCtr="0"/>
          <a:lstStyle/>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1</a:t>
            </a:r>
            <a:r>
              <a:rPr lang="zh-CN" altLang="en-US" sz="1600" kern="0" dirty="0">
                <a:ln>
                  <a:noFill/>
                  <a:prstDash val="sysDot"/>
                </a:ln>
                <a:solidFill>
                  <a:schemeClr val="tx1">
                    <a:lumMod val="85000"/>
                    <a:lumOff val="15000"/>
                  </a:schemeClr>
                </a:solidFill>
                <a:latin typeface="+mn-ea"/>
                <a:sym typeface="+mn-ea"/>
              </a:rPr>
              <a:t>）熔接机开启与关机。光纤熔接机如图</a:t>
            </a:r>
            <a:r>
              <a:rPr lang="en-US" altLang="zh-CN" sz="1600" kern="0" dirty="0">
                <a:ln>
                  <a:noFill/>
                  <a:prstDash val="sysDot"/>
                </a:ln>
                <a:solidFill>
                  <a:schemeClr val="tx1">
                    <a:lumMod val="85000"/>
                    <a:lumOff val="15000"/>
                  </a:schemeClr>
                </a:solidFill>
                <a:latin typeface="+mn-ea"/>
                <a:sym typeface="+mn-ea"/>
              </a:rPr>
              <a:t> 5 - 35 </a:t>
            </a:r>
            <a:r>
              <a:rPr lang="zh-CN" altLang="en-US" sz="1600" kern="0" dirty="0">
                <a:ln>
                  <a:noFill/>
                  <a:prstDash val="sysDot"/>
                </a:ln>
                <a:solidFill>
                  <a:schemeClr val="tx1">
                    <a:lumMod val="85000"/>
                    <a:lumOff val="15000"/>
                  </a:schemeClr>
                </a:solidFill>
                <a:latin typeface="+mn-ea"/>
                <a:sym typeface="+mn-ea"/>
              </a:rPr>
              <a:t>所示。按压熔接机面板上的键，待左操作面板上的</a:t>
            </a:r>
            <a:r>
              <a:rPr lang="en-US" altLang="zh-CN" sz="1600" kern="0" dirty="0">
                <a:ln>
                  <a:noFill/>
                  <a:prstDash val="sysDot"/>
                </a:ln>
                <a:solidFill>
                  <a:schemeClr val="tx1">
                    <a:lumMod val="85000"/>
                    <a:lumOff val="15000"/>
                  </a:schemeClr>
                </a:solidFill>
                <a:latin typeface="+mn-ea"/>
                <a:sym typeface="+mn-ea"/>
              </a:rPr>
              <a:t> LED </a:t>
            </a:r>
            <a:r>
              <a:rPr lang="zh-CN" altLang="en-US" sz="1600" kern="0" dirty="0">
                <a:ln>
                  <a:noFill/>
                  <a:prstDash val="sysDot"/>
                </a:ln>
                <a:solidFill>
                  <a:schemeClr val="tx1">
                    <a:lumMod val="85000"/>
                    <a:lumOff val="15000"/>
                  </a:schemeClr>
                </a:solidFill>
                <a:latin typeface="+mn-ea"/>
                <a:sym typeface="+mn-ea"/>
              </a:rPr>
              <a:t>指示灯点亮，松开键，开启熔接机，此时熔接机会显示复位画面并自动识别当前电源模式。按压熔接机面板上的键，待左操作面板上的</a:t>
            </a:r>
            <a:r>
              <a:rPr lang="en-US" altLang="zh-CN" sz="1600" kern="0" dirty="0">
                <a:ln>
                  <a:noFill/>
                  <a:prstDash val="sysDot"/>
                </a:ln>
                <a:solidFill>
                  <a:schemeClr val="tx1">
                    <a:lumMod val="85000"/>
                    <a:lumOff val="15000"/>
                  </a:schemeClr>
                </a:solidFill>
                <a:latin typeface="+mn-ea"/>
                <a:sym typeface="+mn-ea"/>
              </a:rPr>
              <a:t> LED </a:t>
            </a:r>
            <a:r>
              <a:rPr lang="zh-CN" altLang="en-US" sz="1600" kern="0" dirty="0">
                <a:ln>
                  <a:noFill/>
                  <a:prstDash val="sysDot"/>
                </a:ln>
                <a:solidFill>
                  <a:schemeClr val="tx1">
                    <a:lumMod val="85000"/>
                    <a:lumOff val="15000"/>
                  </a:schemeClr>
                </a:solidFill>
                <a:latin typeface="+mn-ea"/>
                <a:sym typeface="+mn-ea"/>
              </a:rPr>
              <a:t>指示灯熄灭，松开键，则熔接机关机。</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2</a:t>
            </a:r>
            <a:r>
              <a:rPr lang="zh-CN" altLang="en-US" sz="1600" kern="0" dirty="0">
                <a:ln>
                  <a:noFill/>
                  <a:prstDash val="sysDot"/>
                </a:ln>
                <a:solidFill>
                  <a:schemeClr val="tx1">
                    <a:lumMod val="85000"/>
                    <a:lumOff val="15000"/>
                  </a:schemeClr>
                </a:solidFill>
                <a:latin typeface="+mn-ea"/>
                <a:sym typeface="+mn-ea"/>
              </a:rPr>
              <a:t>）电极的检查。确认没有安放光纤，两放电电极安放完好。连接好电源后开机，使熔接机正常初始化。肉眼观察放电电级，要求尖部没有明显损伤。关闭熔接机防尘罩。</a:t>
            </a:r>
            <a:endParaRPr lang="zh-CN" altLang="en-US" sz="1600" kern="0" dirty="0">
              <a:ln>
                <a:noFill/>
                <a:prstDash val="sysDot"/>
              </a:ln>
              <a:solidFill>
                <a:schemeClr val="tx1">
                  <a:lumMod val="85000"/>
                  <a:lumOff val="15000"/>
                </a:schemeClr>
              </a:solidFill>
              <a:latin typeface="+mn-ea"/>
              <a:sym typeface="+mn-ea"/>
            </a:endParaRPr>
          </a:p>
        </p:txBody>
      </p:sp>
      <p:sp>
        <p:nvSpPr>
          <p:cNvPr id="9" name="标题 1"/>
          <p:cNvSpPr>
            <a:spLocks noGrp="1"/>
          </p:cNvSpPr>
          <p:nvPr>
            <p:custDataLst>
              <p:tags r:id="rId2"/>
            </p:custDataLst>
          </p:nvPr>
        </p:nvSpPr>
        <p:spPr>
          <a:xfrm>
            <a:off x="1627505" y="636270"/>
            <a:ext cx="5679440" cy="102997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00000"/>
              </a:lnSpc>
            </a:pPr>
            <a:r>
              <a:rPr lang="zh-CN" altLang="en-US" sz="3600">
                <a:solidFill>
                  <a:schemeClr val="accent3"/>
                </a:solidFill>
              </a:rPr>
              <a:t>任务实施</a:t>
            </a:r>
            <a:endParaRPr lang="zh-CN" altLang="en-US" sz="3600">
              <a:solidFill>
                <a:schemeClr val="accent3"/>
              </a:solidFill>
            </a:endParaRPr>
          </a:p>
          <a:p>
            <a:pPr indent="0" fontAlgn="auto">
              <a:lnSpc>
                <a:spcPct val="100000"/>
              </a:lnSpc>
            </a:pPr>
            <a:r>
              <a:rPr lang="en-US" altLang="zh-CN" sz="3200">
                <a:solidFill>
                  <a:schemeClr val="accent3"/>
                </a:solidFill>
              </a:rPr>
              <a:t>1. </a:t>
            </a:r>
            <a:r>
              <a:rPr lang="zh-CN" altLang="en-US" sz="3200">
                <a:solidFill>
                  <a:schemeClr val="accent3"/>
                </a:solidFill>
              </a:rPr>
              <a:t>检查熔接机</a:t>
            </a:r>
            <a:endParaRPr lang="zh-CN" altLang="en-US" sz="3200">
              <a:solidFill>
                <a:schemeClr val="accent3"/>
              </a:solidFill>
            </a:endParaRPr>
          </a:p>
        </p:txBody>
      </p:sp>
      <p:pic>
        <p:nvPicPr>
          <p:cNvPr id="10" name="图片 9"/>
          <p:cNvPicPr>
            <a:picLocks noChangeAspect="1"/>
          </p:cNvPicPr>
          <p:nvPr/>
        </p:nvPicPr>
        <p:blipFill>
          <a:blip r:embed="rId3"/>
          <a:stretch>
            <a:fillRect/>
          </a:stretch>
        </p:blipFill>
        <p:spPr>
          <a:xfrm>
            <a:off x="6692265" y="1432560"/>
            <a:ext cx="3945890" cy="4335145"/>
          </a:xfrm>
          <a:prstGeom prst="rect">
            <a:avLst/>
          </a:prstGeom>
        </p:spPr>
      </p:pic>
    </p:spTree>
    <p:custDataLst>
      <p:tags r:id="rId4"/>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custDataLst>
              <p:tags r:id="rId1"/>
            </p:custDataLst>
          </p:nvPr>
        </p:nvSpPr>
        <p:spPr>
          <a:xfrm>
            <a:off x="1627505" y="636270"/>
            <a:ext cx="5679440" cy="59880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00000"/>
              </a:lnSpc>
            </a:pPr>
            <a:r>
              <a:rPr lang="en-US" altLang="zh-CN" sz="3200">
                <a:solidFill>
                  <a:schemeClr val="accent3"/>
                </a:solidFill>
              </a:rPr>
              <a:t>2. </a:t>
            </a:r>
            <a:r>
              <a:rPr lang="zh-CN" altLang="en-US" sz="3200">
                <a:solidFill>
                  <a:schemeClr val="accent3"/>
                </a:solidFill>
              </a:rPr>
              <a:t>开缆</a:t>
            </a:r>
            <a:endParaRPr lang="zh-CN" altLang="en-US" sz="3200">
              <a:solidFill>
                <a:schemeClr val="accent3"/>
              </a:solidFill>
            </a:endParaRPr>
          </a:p>
        </p:txBody>
      </p:sp>
      <p:sp>
        <p:nvSpPr>
          <p:cNvPr id="15" name="任意多边形: 形状 14"/>
          <p:cNvSpPr/>
          <p:nvPr>
            <p:custDataLst>
              <p:tags r:id="rId2"/>
            </p:custDataLst>
          </p:nvPr>
        </p:nvSpPr>
        <p:spPr>
          <a:xfrm>
            <a:off x="7806373" y="2948940"/>
            <a:ext cx="3071142" cy="1346331"/>
          </a:xfrm>
          <a:prstGeom prst="roundRect">
            <a:avLst>
              <a:gd name="adj" fmla="val 3263"/>
            </a:avLst>
          </a:prstGeom>
          <a:solidFill>
            <a:schemeClr val="accent2">
              <a:lumMod val="60000"/>
              <a:lumOff val="40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20" name="椭圆 19"/>
          <p:cNvSpPr/>
          <p:nvPr>
            <p:custDataLst>
              <p:tags r:id="rId3"/>
            </p:custDataLst>
          </p:nvPr>
        </p:nvSpPr>
        <p:spPr>
          <a:xfrm>
            <a:off x="5247958" y="3546475"/>
            <a:ext cx="1437569" cy="1437569"/>
          </a:xfrm>
          <a:prstGeom prst="ellipse">
            <a:avLst/>
          </a:prstGeom>
          <a:noFill/>
          <a:ln w="50800">
            <a:solidFill>
              <a:schemeClr val="accent1">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6" name="任意多边形: 形状 25"/>
          <p:cNvSpPr/>
          <p:nvPr>
            <p:custDataLst>
              <p:tags r:id="rId4"/>
            </p:custDataLst>
          </p:nvPr>
        </p:nvSpPr>
        <p:spPr>
          <a:xfrm>
            <a:off x="1010603" y="2910205"/>
            <a:ext cx="3189798" cy="1251642"/>
          </a:xfrm>
          <a:prstGeom prst="roundRect">
            <a:avLst>
              <a:gd name="adj" fmla="val 4095"/>
            </a:avLst>
          </a:prstGeom>
          <a:solidFill>
            <a:schemeClr val="accent2">
              <a:lumMod val="60000"/>
              <a:lumOff val="40000"/>
              <a:alpha val="2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21" name="图片 7" descr="343439383331313b343532303032333bc6f3d2b5bcf2bde9"/>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5642928" y="3941445"/>
            <a:ext cx="648000" cy="648000"/>
          </a:xfrm>
          <a:prstGeom prst="rect">
            <a:avLst/>
          </a:prstGeom>
        </p:spPr>
      </p:pic>
      <p:sp>
        <p:nvSpPr>
          <p:cNvPr id="22" name="任意多边形: 形状 11"/>
          <p:cNvSpPr/>
          <p:nvPr>
            <p:custDataLst>
              <p:tags r:id="rId8"/>
            </p:custDataLst>
          </p:nvPr>
        </p:nvSpPr>
        <p:spPr>
          <a:xfrm>
            <a:off x="1598613" y="4826635"/>
            <a:ext cx="3586480" cy="1095375"/>
          </a:xfrm>
          <a:custGeom>
            <a:avLst/>
            <a:gdLst>
              <a:gd name="connsiteX0" fmla="*/ 2495550 w 2727869"/>
              <a:gd name="connsiteY0" fmla="*/ 40577 h 833247"/>
              <a:gd name="connsiteX1" fmla="*/ 2495550 w 2727869"/>
              <a:gd name="connsiteY1" fmla="*/ 433388 h 833247"/>
              <a:gd name="connsiteX2" fmla="*/ 2506008 w 2727869"/>
              <a:gd name="connsiteY2" fmla="*/ 443884 h 833247"/>
              <a:gd name="connsiteX3" fmla="*/ 2508885 w 2727869"/>
              <a:gd name="connsiteY3" fmla="*/ 443484 h 833247"/>
              <a:gd name="connsiteX4" fmla="*/ 2712911 w 2727869"/>
              <a:gd name="connsiteY4" fmla="*/ 385191 h 833247"/>
              <a:gd name="connsiteX5" fmla="*/ 2727379 w 2727869"/>
              <a:gd name="connsiteY5" fmla="*/ 392983 h 833247"/>
              <a:gd name="connsiteX6" fmla="*/ 2723864 w 2727869"/>
              <a:gd name="connsiteY6" fmla="*/ 405098 h 833247"/>
              <a:gd name="connsiteX7" fmla="*/ 2514314 w 2727869"/>
              <a:gd name="connsiteY7" fmla="*/ 591693 h 833247"/>
              <a:gd name="connsiteX8" fmla="*/ 2495264 w 2727869"/>
              <a:gd name="connsiteY8" fmla="*/ 634841 h 833247"/>
              <a:gd name="connsiteX9" fmla="*/ 2495264 w 2727869"/>
              <a:gd name="connsiteY9" fmla="*/ 792861 h 833247"/>
              <a:gd name="connsiteX10" fmla="*/ 2454783 w 2727869"/>
              <a:gd name="connsiteY10" fmla="*/ 833247 h 833247"/>
              <a:gd name="connsiteX11" fmla="*/ 40386 w 2727869"/>
              <a:gd name="connsiteY11" fmla="*/ 833247 h 833247"/>
              <a:gd name="connsiteX12" fmla="*/ 0 w 2727869"/>
              <a:gd name="connsiteY12" fmla="*/ 792861 h 833247"/>
              <a:gd name="connsiteX13" fmla="*/ 0 w 2727869"/>
              <a:gd name="connsiteY13" fmla="*/ 40386 h 833247"/>
              <a:gd name="connsiteX14" fmla="*/ 40386 w 2727869"/>
              <a:gd name="connsiteY14" fmla="*/ 0 h 833247"/>
              <a:gd name="connsiteX15" fmla="*/ 2454974 w 2727869"/>
              <a:gd name="connsiteY15" fmla="*/ 0 h 833247"/>
              <a:gd name="connsiteX16" fmla="*/ 2495550 w 2727869"/>
              <a:gd name="connsiteY16" fmla="*/ 40386 h 833247"/>
              <a:gd name="connsiteX17" fmla="*/ 2495550 w 2727869"/>
              <a:gd name="connsiteY17" fmla="*/ 40577 h 833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27869" h="833247">
                <a:moveTo>
                  <a:pt x="2495550" y="40577"/>
                </a:moveTo>
                <a:lnTo>
                  <a:pt x="2495550" y="433388"/>
                </a:lnTo>
                <a:cubicBezTo>
                  <a:pt x="2495540" y="439179"/>
                  <a:pt x="2500227" y="443875"/>
                  <a:pt x="2506008" y="443884"/>
                </a:cubicBezTo>
                <a:cubicBezTo>
                  <a:pt x="2506980" y="443884"/>
                  <a:pt x="2507952" y="443751"/>
                  <a:pt x="2508885" y="443484"/>
                </a:cubicBezTo>
                <a:lnTo>
                  <a:pt x="2712911" y="385191"/>
                </a:lnTo>
                <a:cubicBezTo>
                  <a:pt x="2719054" y="383353"/>
                  <a:pt x="2725531" y="386839"/>
                  <a:pt x="2727379" y="392983"/>
                </a:cubicBezTo>
                <a:cubicBezTo>
                  <a:pt x="2728693" y="397364"/>
                  <a:pt x="2727312" y="402108"/>
                  <a:pt x="2723864" y="405098"/>
                </a:cubicBezTo>
                <a:lnTo>
                  <a:pt x="2514314" y="591693"/>
                </a:lnTo>
                <a:cubicBezTo>
                  <a:pt x="2502113" y="602704"/>
                  <a:pt x="2495179" y="618401"/>
                  <a:pt x="2495264" y="634841"/>
                </a:cubicBezTo>
                <a:lnTo>
                  <a:pt x="2495264" y="792861"/>
                </a:lnTo>
                <a:cubicBezTo>
                  <a:pt x="2495207" y="815178"/>
                  <a:pt x="2477100" y="833247"/>
                  <a:pt x="2454783" y="833247"/>
                </a:cubicBezTo>
                <a:lnTo>
                  <a:pt x="40386" y="833247"/>
                </a:lnTo>
                <a:cubicBezTo>
                  <a:pt x="18078" y="833247"/>
                  <a:pt x="0" y="815169"/>
                  <a:pt x="0" y="792861"/>
                </a:cubicBezTo>
                <a:lnTo>
                  <a:pt x="0" y="40386"/>
                </a:lnTo>
                <a:cubicBezTo>
                  <a:pt x="0" y="18079"/>
                  <a:pt x="18078" y="0"/>
                  <a:pt x="40386" y="0"/>
                </a:cubicBezTo>
                <a:lnTo>
                  <a:pt x="2454974" y="0"/>
                </a:lnTo>
                <a:cubicBezTo>
                  <a:pt x="2477329" y="-57"/>
                  <a:pt x="2495493" y="18031"/>
                  <a:pt x="2495550" y="40386"/>
                </a:cubicBezTo>
                <a:cubicBezTo>
                  <a:pt x="2495550" y="40453"/>
                  <a:pt x="2495550" y="40510"/>
                  <a:pt x="2495550" y="40577"/>
                </a:cubicBezTo>
                <a:close/>
              </a:path>
            </a:pathLst>
          </a:custGeom>
          <a:solidFill>
            <a:schemeClr val="accent1"/>
          </a:solidFill>
          <a:ln w="158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144145" tIns="46990" rIns="467995" bIns="45720" numCol="1" spcCol="0" rtlCol="0" fromWordArt="0" anchor="ctr" anchorCtr="0" forceAA="0" compatLnSpc="1">
            <a:noAutofit/>
          </a:bodyPr>
          <a:p>
            <a:pPr lvl="0" algn="ctr">
              <a:lnSpc>
                <a:spcPct val="130000"/>
              </a:lnSpc>
              <a:buClrTx/>
              <a:buSzTx/>
              <a:buFontTx/>
            </a:pPr>
            <a:r>
              <a:rPr lang="zh-CN" altLang="en-US" sz="1600" kern="0" dirty="0">
                <a:ln>
                  <a:noFill/>
                  <a:prstDash val="sysDot"/>
                </a:ln>
                <a:solidFill>
                  <a:srgbClr val="FFFFFF"/>
                </a:solidFill>
                <a:latin typeface="+mn-ea"/>
                <a:cs typeface="+mn-ea"/>
                <a:sym typeface="+mn-ea"/>
              </a:rPr>
              <a:t>在光缆开口处找到光缆内部的两根钢丝，用尖嘴钳剥开光缆外皮，用力向侧面拉出一小截钢丝。</a:t>
            </a:r>
            <a:endParaRPr lang="zh-CN" altLang="en-US" sz="1600" kern="0" dirty="0">
              <a:ln>
                <a:noFill/>
                <a:prstDash val="sysDot"/>
              </a:ln>
              <a:solidFill>
                <a:srgbClr val="FFFFFF"/>
              </a:solidFill>
              <a:latin typeface="+mn-ea"/>
              <a:cs typeface="+mn-ea"/>
              <a:sym typeface="+mn-ea"/>
            </a:endParaRPr>
          </a:p>
        </p:txBody>
      </p:sp>
      <p:sp>
        <p:nvSpPr>
          <p:cNvPr id="23" name="任意多边形: 形状 12"/>
          <p:cNvSpPr/>
          <p:nvPr>
            <p:custDataLst>
              <p:tags r:id="rId9"/>
            </p:custDataLst>
          </p:nvPr>
        </p:nvSpPr>
        <p:spPr>
          <a:xfrm>
            <a:off x="1198245" y="3003550"/>
            <a:ext cx="3769995" cy="1586230"/>
          </a:xfrm>
          <a:custGeom>
            <a:avLst/>
            <a:gdLst>
              <a:gd name="connsiteX0" fmla="*/ 2540508 w 2775725"/>
              <a:gd name="connsiteY0" fmla="*/ 40481 h 929354"/>
              <a:gd name="connsiteX1" fmla="*/ 2540508 w 2775725"/>
              <a:gd name="connsiteY1" fmla="*/ 469106 h 929354"/>
              <a:gd name="connsiteX2" fmla="*/ 2563749 w 2775725"/>
              <a:gd name="connsiteY2" fmla="*/ 516731 h 929354"/>
              <a:gd name="connsiteX3" fmla="*/ 2771299 w 2775725"/>
              <a:gd name="connsiteY3" fmla="*/ 677037 h 929354"/>
              <a:gd name="connsiteX4" fmla="*/ 2773185 w 2775725"/>
              <a:gd name="connsiteY4" fmla="*/ 693496 h 929354"/>
              <a:gd name="connsiteX5" fmla="*/ 2763203 w 2775725"/>
              <a:gd name="connsiteY5" fmla="*/ 697897 h 929354"/>
              <a:gd name="connsiteX6" fmla="*/ 2563178 w 2775725"/>
              <a:gd name="connsiteY6" fmla="*/ 681038 h 929354"/>
              <a:gd name="connsiteX7" fmla="*/ 2540203 w 2775725"/>
              <a:gd name="connsiteY7" fmla="*/ 700392 h 929354"/>
              <a:gd name="connsiteX8" fmla="*/ 2540127 w 2775725"/>
              <a:gd name="connsiteY8" fmla="*/ 702183 h 929354"/>
              <a:gd name="connsiteX9" fmla="*/ 2540127 w 2775725"/>
              <a:gd name="connsiteY9" fmla="*/ 888968 h 929354"/>
              <a:gd name="connsiteX10" fmla="*/ 2499741 w 2775725"/>
              <a:gd name="connsiteY10" fmla="*/ 929354 h 929354"/>
              <a:gd name="connsiteX11" fmla="*/ 40386 w 2775725"/>
              <a:gd name="connsiteY11" fmla="*/ 929354 h 929354"/>
              <a:gd name="connsiteX12" fmla="*/ 0 w 2775725"/>
              <a:gd name="connsiteY12" fmla="*/ 888968 h 929354"/>
              <a:gd name="connsiteX13" fmla="*/ 0 w 2775725"/>
              <a:gd name="connsiteY13" fmla="*/ 40481 h 929354"/>
              <a:gd name="connsiteX14" fmla="*/ 40291 w 2775725"/>
              <a:gd name="connsiteY14" fmla="*/ 0 h 929354"/>
              <a:gd name="connsiteX15" fmla="*/ 40386 w 2775725"/>
              <a:gd name="connsiteY15" fmla="*/ 0 h 929354"/>
              <a:gd name="connsiteX16" fmla="*/ 2500122 w 2775725"/>
              <a:gd name="connsiteY16" fmla="*/ 0 h 929354"/>
              <a:gd name="connsiteX17" fmla="*/ 2540508 w 2775725"/>
              <a:gd name="connsiteY17" fmla="*/ 40386 h 929354"/>
              <a:gd name="connsiteX18" fmla="*/ 2540508 w 2775725"/>
              <a:gd name="connsiteY18" fmla="*/ 40481 h 929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75725" h="929354">
                <a:moveTo>
                  <a:pt x="2540508" y="40481"/>
                </a:moveTo>
                <a:lnTo>
                  <a:pt x="2540508" y="469106"/>
                </a:lnTo>
                <a:cubicBezTo>
                  <a:pt x="2540403" y="487737"/>
                  <a:pt x="2548995" y="505349"/>
                  <a:pt x="2563749" y="516731"/>
                </a:cubicBezTo>
                <a:lnTo>
                  <a:pt x="2771299" y="677037"/>
                </a:lnTo>
                <a:cubicBezTo>
                  <a:pt x="2776366" y="681066"/>
                  <a:pt x="2777205" y="688429"/>
                  <a:pt x="2773185" y="693496"/>
                </a:cubicBezTo>
                <a:cubicBezTo>
                  <a:pt x="2770785" y="696516"/>
                  <a:pt x="2767051" y="698164"/>
                  <a:pt x="2763203" y="697897"/>
                </a:cubicBezTo>
                <a:lnTo>
                  <a:pt x="2563178" y="681038"/>
                </a:lnTo>
                <a:cubicBezTo>
                  <a:pt x="2551490" y="680037"/>
                  <a:pt x="2541204" y="688705"/>
                  <a:pt x="2540203" y="700392"/>
                </a:cubicBezTo>
                <a:cubicBezTo>
                  <a:pt x="2540156" y="700983"/>
                  <a:pt x="2540127" y="701583"/>
                  <a:pt x="2540127" y="702183"/>
                </a:cubicBezTo>
                <a:lnTo>
                  <a:pt x="2540127" y="888968"/>
                </a:lnTo>
                <a:cubicBezTo>
                  <a:pt x="2540127" y="911276"/>
                  <a:pt x="2522049" y="929354"/>
                  <a:pt x="2499741" y="929354"/>
                </a:cubicBezTo>
                <a:lnTo>
                  <a:pt x="40386" y="929354"/>
                </a:lnTo>
                <a:cubicBezTo>
                  <a:pt x="18082" y="929354"/>
                  <a:pt x="0" y="911276"/>
                  <a:pt x="0" y="888968"/>
                </a:cubicBezTo>
                <a:lnTo>
                  <a:pt x="0" y="40481"/>
                </a:lnTo>
                <a:cubicBezTo>
                  <a:pt x="-52" y="18174"/>
                  <a:pt x="17986" y="57"/>
                  <a:pt x="40291" y="0"/>
                </a:cubicBezTo>
                <a:cubicBezTo>
                  <a:pt x="40323" y="0"/>
                  <a:pt x="40354" y="0"/>
                  <a:pt x="40386" y="0"/>
                </a:cubicBezTo>
                <a:lnTo>
                  <a:pt x="2500122" y="0"/>
                </a:lnTo>
                <a:cubicBezTo>
                  <a:pt x="2522430" y="0"/>
                  <a:pt x="2540508" y="18078"/>
                  <a:pt x="2540508" y="40386"/>
                </a:cubicBezTo>
                <a:cubicBezTo>
                  <a:pt x="2540508" y="40415"/>
                  <a:pt x="2540508" y="40453"/>
                  <a:pt x="2540508" y="40481"/>
                </a:cubicBezTo>
                <a:close/>
              </a:path>
            </a:pathLst>
          </a:custGeom>
          <a:solidFill>
            <a:schemeClr val="accent2"/>
          </a:solidFill>
          <a:ln w="158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179705" tIns="46990" rIns="612140" bIns="45720" numCol="1" spcCol="0" rtlCol="0" fromWordArt="0" anchor="ctr" anchorCtr="0" forceAA="0" compatLnSpc="1">
            <a:noAutofit/>
          </a:bodyPr>
          <a:p>
            <a:pPr lvl="0" algn="ctr">
              <a:lnSpc>
                <a:spcPct val="130000"/>
              </a:lnSpc>
              <a:buClrTx/>
              <a:buSzTx/>
              <a:buFontTx/>
            </a:pPr>
            <a:r>
              <a:rPr lang="zh-CN" altLang="en-US" sz="1600" kern="0" dirty="0">
                <a:ln>
                  <a:noFill/>
                  <a:prstDash val="sysDot"/>
                </a:ln>
                <a:solidFill>
                  <a:srgbClr val="FFFFFF"/>
                </a:solidFill>
                <a:latin typeface="+mn-ea"/>
                <a:cs typeface="+mn-ea"/>
                <a:sym typeface="+mn-ea"/>
              </a:rPr>
              <a:t>一只手握紧光缆，另一只手用尖嘴钳夹紧钢丝，向身体内侧旋转拉出钢丝。用同样的方法拉出另外一根钢丝，使得两根钢丝都被旋转拉出。</a:t>
            </a:r>
            <a:endParaRPr lang="zh-CN" altLang="en-US" sz="1600" kern="0" dirty="0">
              <a:ln>
                <a:noFill/>
                <a:prstDash val="sysDot"/>
              </a:ln>
              <a:solidFill>
                <a:srgbClr val="FFFFFF"/>
              </a:solidFill>
              <a:latin typeface="+mn-ea"/>
              <a:cs typeface="+mn-ea"/>
              <a:sym typeface="+mn-ea"/>
            </a:endParaRPr>
          </a:p>
        </p:txBody>
      </p:sp>
      <p:sp>
        <p:nvSpPr>
          <p:cNvPr id="24" name="任意多边形: 形状 13"/>
          <p:cNvSpPr/>
          <p:nvPr>
            <p:custDataLst>
              <p:tags r:id="rId10"/>
            </p:custDataLst>
          </p:nvPr>
        </p:nvSpPr>
        <p:spPr>
          <a:xfrm>
            <a:off x="3981450" y="1021080"/>
            <a:ext cx="4641850" cy="2059305"/>
          </a:xfrm>
          <a:custGeom>
            <a:avLst/>
            <a:gdLst>
              <a:gd name="connsiteX0" fmla="*/ 3112580 w 3112579"/>
              <a:gd name="connsiteY0" fmla="*/ 40386 h 994278"/>
              <a:gd name="connsiteX1" fmla="*/ 3112580 w 3112579"/>
              <a:gd name="connsiteY1" fmla="*/ 686276 h 994278"/>
              <a:gd name="connsiteX2" fmla="*/ 3072289 w 3112579"/>
              <a:gd name="connsiteY2" fmla="*/ 726662 h 994278"/>
              <a:gd name="connsiteX3" fmla="*/ 1834039 w 3112579"/>
              <a:gd name="connsiteY3" fmla="*/ 731520 h 994278"/>
              <a:gd name="connsiteX4" fmla="*/ 1791272 w 3112579"/>
              <a:gd name="connsiteY4" fmla="*/ 747998 h 994278"/>
              <a:gd name="connsiteX5" fmla="*/ 1521143 w 3112579"/>
              <a:gd name="connsiteY5" fmla="*/ 991267 h 994278"/>
              <a:gd name="connsiteX6" fmla="*/ 1504598 w 3112579"/>
              <a:gd name="connsiteY6" fmla="*/ 990400 h 994278"/>
              <a:gd name="connsiteX7" fmla="*/ 1501616 w 3112579"/>
              <a:gd name="connsiteY7" fmla="*/ 981742 h 994278"/>
              <a:gd name="connsiteX8" fmla="*/ 1513237 w 3112579"/>
              <a:gd name="connsiteY8" fmla="*/ 747903 h 994278"/>
              <a:gd name="connsiteX9" fmla="*/ 1494120 w 3112579"/>
              <a:gd name="connsiteY9" fmla="*/ 726691 h 994278"/>
              <a:gd name="connsiteX10" fmla="*/ 1493044 w 3112579"/>
              <a:gd name="connsiteY10" fmla="*/ 726662 h 994278"/>
              <a:gd name="connsiteX11" fmla="*/ 40386 w 3112579"/>
              <a:gd name="connsiteY11" fmla="*/ 726662 h 994278"/>
              <a:gd name="connsiteX12" fmla="*/ 0 w 3112579"/>
              <a:gd name="connsiteY12" fmla="*/ 686181 h 994278"/>
              <a:gd name="connsiteX13" fmla="*/ 0 w 3112579"/>
              <a:gd name="connsiteY13" fmla="*/ 40386 h 994278"/>
              <a:gd name="connsiteX14" fmla="*/ 40386 w 3112579"/>
              <a:gd name="connsiteY14" fmla="*/ 0 h 994278"/>
              <a:gd name="connsiteX15" fmla="*/ 3072098 w 3112579"/>
              <a:gd name="connsiteY15" fmla="*/ 0 h 994278"/>
              <a:gd name="connsiteX16" fmla="*/ 3112580 w 3112579"/>
              <a:gd name="connsiteY16" fmla="*/ 40386 h 994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12579" h="994278">
                <a:moveTo>
                  <a:pt x="3112580" y="40386"/>
                </a:moveTo>
                <a:lnTo>
                  <a:pt x="3112580" y="686276"/>
                </a:lnTo>
                <a:cubicBezTo>
                  <a:pt x="3112532" y="708527"/>
                  <a:pt x="3094530" y="726558"/>
                  <a:pt x="3072289" y="726662"/>
                </a:cubicBezTo>
                <a:lnTo>
                  <a:pt x="1834039" y="731520"/>
                </a:lnTo>
                <a:cubicBezTo>
                  <a:pt x="1818246" y="731577"/>
                  <a:pt x="1803025" y="737445"/>
                  <a:pt x="1791272" y="747998"/>
                </a:cubicBezTo>
                <a:lnTo>
                  <a:pt x="1521143" y="991267"/>
                </a:lnTo>
                <a:cubicBezTo>
                  <a:pt x="1516333" y="995601"/>
                  <a:pt x="1508922" y="995210"/>
                  <a:pt x="1504598" y="990400"/>
                </a:cubicBezTo>
                <a:cubicBezTo>
                  <a:pt x="1502473" y="988038"/>
                  <a:pt x="1501397" y="984914"/>
                  <a:pt x="1501616" y="981742"/>
                </a:cubicBezTo>
                <a:lnTo>
                  <a:pt x="1513237" y="747903"/>
                </a:lnTo>
                <a:cubicBezTo>
                  <a:pt x="1513818" y="736768"/>
                  <a:pt x="1505255" y="727272"/>
                  <a:pt x="1494120" y="726691"/>
                </a:cubicBezTo>
                <a:cubicBezTo>
                  <a:pt x="1493758" y="726672"/>
                  <a:pt x="1493406" y="726662"/>
                  <a:pt x="1493044" y="726662"/>
                </a:cubicBezTo>
                <a:lnTo>
                  <a:pt x="40386" y="726662"/>
                </a:lnTo>
                <a:cubicBezTo>
                  <a:pt x="18069" y="726605"/>
                  <a:pt x="0" y="708498"/>
                  <a:pt x="0" y="686181"/>
                </a:cubicBezTo>
                <a:lnTo>
                  <a:pt x="0" y="40386"/>
                </a:lnTo>
                <a:cubicBezTo>
                  <a:pt x="0" y="18081"/>
                  <a:pt x="18079" y="0"/>
                  <a:pt x="40386" y="0"/>
                </a:cubicBezTo>
                <a:lnTo>
                  <a:pt x="3072098" y="0"/>
                </a:lnTo>
                <a:cubicBezTo>
                  <a:pt x="3094416" y="0"/>
                  <a:pt x="3112523" y="18066"/>
                  <a:pt x="3112580" y="40386"/>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179705" tIns="45720" rIns="215900" bIns="396240" numCol="1" spcCol="0" rtlCol="0" fromWordArt="0" anchor="ctr" anchorCtr="0" forceAA="0" compatLnSpc="1">
            <a:noAutofit/>
          </a:bodyPr>
          <a:p>
            <a:pPr lvl="0" algn="ctr">
              <a:lnSpc>
                <a:spcPct val="130000"/>
              </a:lnSpc>
              <a:buClrTx/>
              <a:buSzTx/>
              <a:buFontTx/>
            </a:pPr>
            <a:r>
              <a:rPr lang="zh-CN" altLang="zh-CN" sz="1600" kern="0" dirty="0">
                <a:ln>
                  <a:noFill/>
                  <a:prstDash val="sysDot"/>
                </a:ln>
                <a:solidFill>
                  <a:srgbClr val="FFFFFF"/>
                </a:solidFill>
                <a:latin typeface="+mn-ea"/>
                <a:cs typeface="+mn-ea"/>
                <a:sym typeface="+mn-ea"/>
              </a:rPr>
              <a:t>用束管钳将任意一根旋转钢丝剪断，留一根以备在光纤配线盒内固定。当</a:t>
            </a:r>
            <a:r>
              <a:rPr lang="en-US" altLang="zh-CN" sz="1600" kern="0" dirty="0">
                <a:ln>
                  <a:noFill/>
                  <a:prstDash val="sysDot"/>
                </a:ln>
                <a:solidFill>
                  <a:srgbClr val="FFFFFF"/>
                </a:solidFill>
                <a:latin typeface="+mn-ea"/>
                <a:cs typeface="+mn-ea"/>
                <a:sym typeface="+mn-ea"/>
              </a:rPr>
              <a:t> 2 </a:t>
            </a:r>
            <a:r>
              <a:rPr lang="zh-CN" altLang="en-US" sz="1600" kern="0" dirty="0">
                <a:ln>
                  <a:noFill/>
                  <a:prstDash val="sysDot"/>
                </a:ln>
                <a:solidFill>
                  <a:srgbClr val="FFFFFF"/>
                </a:solidFill>
                <a:latin typeface="+mn-ea"/>
                <a:cs typeface="+mn-ea"/>
                <a:sym typeface="+mn-ea"/>
              </a:rPr>
              <a:t>根钢丝拉出后，外部的黑皮保护套就被拉开了。用手剥开保护套，然后用斜口钳剪掉拉开的黑皮保护套。</a:t>
            </a:r>
            <a:endParaRPr lang="zh-CN" altLang="en-US" sz="1600" kern="0" dirty="0">
              <a:ln>
                <a:noFill/>
                <a:prstDash val="sysDot"/>
              </a:ln>
              <a:solidFill>
                <a:srgbClr val="FFFFFF"/>
              </a:solidFill>
              <a:latin typeface="+mn-ea"/>
              <a:cs typeface="+mn-ea"/>
              <a:sym typeface="+mn-ea"/>
            </a:endParaRPr>
          </a:p>
        </p:txBody>
      </p:sp>
      <p:sp>
        <p:nvSpPr>
          <p:cNvPr id="25" name="任意多边形: 形状 12"/>
          <p:cNvSpPr/>
          <p:nvPr>
            <p:custDataLst>
              <p:tags r:id="rId11"/>
            </p:custDataLst>
          </p:nvPr>
        </p:nvSpPr>
        <p:spPr>
          <a:xfrm flipH="1">
            <a:off x="6902133" y="3229610"/>
            <a:ext cx="3658235" cy="1225550"/>
          </a:xfrm>
          <a:custGeom>
            <a:avLst/>
            <a:gdLst>
              <a:gd name="connsiteX0" fmla="*/ 2540508 w 2775725"/>
              <a:gd name="connsiteY0" fmla="*/ 40481 h 929354"/>
              <a:gd name="connsiteX1" fmla="*/ 2540508 w 2775725"/>
              <a:gd name="connsiteY1" fmla="*/ 469106 h 929354"/>
              <a:gd name="connsiteX2" fmla="*/ 2563749 w 2775725"/>
              <a:gd name="connsiteY2" fmla="*/ 516731 h 929354"/>
              <a:gd name="connsiteX3" fmla="*/ 2771299 w 2775725"/>
              <a:gd name="connsiteY3" fmla="*/ 677037 h 929354"/>
              <a:gd name="connsiteX4" fmla="*/ 2773185 w 2775725"/>
              <a:gd name="connsiteY4" fmla="*/ 693496 h 929354"/>
              <a:gd name="connsiteX5" fmla="*/ 2763203 w 2775725"/>
              <a:gd name="connsiteY5" fmla="*/ 697897 h 929354"/>
              <a:gd name="connsiteX6" fmla="*/ 2563178 w 2775725"/>
              <a:gd name="connsiteY6" fmla="*/ 681038 h 929354"/>
              <a:gd name="connsiteX7" fmla="*/ 2540203 w 2775725"/>
              <a:gd name="connsiteY7" fmla="*/ 700392 h 929354"/>
              <a:gd name="connsiteX8" fmla="*/ 2540127 w 2775725"/>
              <a:gd name="connsiteY8" fmla="*/ 702183 h 929354"/>
              <a:gd name="connsiteX9" fmla="*/ 2540127 w 2775725"/>
              <a:gd name="connsiteY9" fmla="*/ 888968 h 929354"/>
              <a:gd name="connsiteX10" fmla="*/ 2499741 w 2775725"/>
              <a:gd name="connsiteY10" fmla="*/ 929354 h 929354"/>
              <a:gd name="connsiteX11" fmla="*/ 40386 w 2775725"/>
              <a:gd name="connsiteY11" fmla="*/ 929354 h 929354"/>
              <a:gd name="connsiteX12" fmla="*/ 0 w 2775725"/>
              <a:gd name="connsiteY12" fmla="*/ 888968 h 929354"/>
              <a:gd name="connsiteX13" fmla="*/ 0 w 2775725"/>
              <a:gd name="connsiteY13" fmla="*/ 40481 h 929354"/>
              <a:gd name="connsiteX14" fmla="*/ 40291 w 2775725"/>
              <a:gd name="connsiteY14" fmla="*/ 0 h 929354"/>
              <a:gd name="connsiteX15" fmla="*/ 40386 w 2775725"/>
              <a:gd name="connsiteY15" fmla="*/ 0 h 929354"/>
              <a:gd name="connsiteX16" fmla="*/ 2500122 w 2775725"/>
              <a:gd name="connsiteY16" fmla="*/ 0 h 929354"/>
              <a:gd name="connsiteX17" fmla="*/ 2540508 w 2775725"/>
              <a:gd name="connsiteY17" fmla="*/ 40386 h 929354"/>
              <a:gd name="connsiteX18" fmla="*/ 2540508 w 2775725"/>
              <a:gd name="connsiteY18" fmla="*/ 40481 h 929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75725" h="929354">
                <a:moveTo>
                  <a:pt x="2540508" y="40481"/>
                </a:moveTo>
                <a:lnTo>
                  <a:pt x="2540508" y="469106"/>
                </a:lnTo>
                <a:cubicBezTo>
                  <a:pt x="2540403" y="487737"/>
                  <a:pt x="2548995" y="505349"/>
                  <a:pt x="2563749" y="516731"/>
                </a:cubicBezTo>
                <a:lnTo>
                  <a:pt x="2771299" y="677037"/>
                </a:lnTo>
                <a:cubicBezTo>
                  <a:pt x="2776366" y="681066"/>
                  <a:pt x="2777205" y="688429"/>
                  <a:pt x="2773185" y="693496"/>
                </a:cubicBezTo>
                <a:cubicBezTo>
                  <a:pt x="2770785" y="696516"/>
                  <a:pt x="2767051" y="698164"/>
                  <a:pt x="2763203" y="697897"/>
                </a:cubicBezTo>
                <a:lnTo>
                  <a:pt x="2563178" y="681038"/>
                </a:lnTo>
                <a:cubicBezTo>
                  <a:pt x="2551490" y="680037"/>
                  <a:pt x="2541204" y="688705"/>
                  <a:pt x="2540203" y="700392"/>
                </a:cubicBezTo>
                <a:cubicBezTo>
                  <a:pt x="2540156" y="700983"/>
                  <a:pt x="2540127" y="701583"/>
                  <a:pt x="2540127" y="702183"/>
                </a:cubicBezTo>
                <a:lnTo>
                  <a:pt x="2540127" y="888968"/>
                </a:lnTo>
                <a:cubicBezTo>
                  <a:pt x="2540127" y="911276"/>
                  <a:pt x="2522049" y="929354"/>
                  <a:pt x="2499741" y="929354"/>
                </a:cubicBezTo>
                <a:lnTo>
                  <a:pt x="40386" y="929354"/>
                </a:lnTo>
                <a:cubicBezTo>
                  <a:pt x="18082" y="929354"/>
                  <a:pt x="0" y="911276"/>
                  <a:pt x="0" y="888968"/>
                </a:cubicBezTo>
                <a:lnTo>
                  <a:pt x="0" y="40481"/>
                </a:lnTo>
                <a:cubicBezTo>
                  <a:pt x="-52" y="18174"/>
                  <a:pt x="17986" y="57"/>
                  <a:pt x="40291" y="0"/>
                </a:cubicBezTo>
                <a:cubicBezTo>
                  <a:pt x="40323" y="0"/>
                  <a:pt x="40354" y="0"/>
                  <a:pt x="40386" y="0"/>
                </a:cubicBezTo>
                <a:lnTo>
                  <a:pt x="2500122" y="0"/>
                </a:lnTo>
                <a:cubicBezTo>
                  <a:pt x="2522430" y="0"/>
                  <a:pt x="2540508" y="18078"/>
                  <a:pt x="2540508" y="40386"/>
                </a:cubicBezTo>
                <a:cubicBezTo>
                  <a:pt x="2540508" y="40415"/>
                  <a:pt x="2540508" y="40453"/>
                  <a:pt x="2540508" y="40481"/>
                </a:cubicBezTo>
                <a:close/>
              </a:path>
            </a:pathLst>
          </a:custGeom>
          <a:solidFill>
            <a:schemeClr val="accent2"/>
          </a:solidFill>
          <a:ln w="158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612140" tIns="46990" rIns="179705" bIns="45720" numCol="1" spcCol="0" rtlCol="0" fromWordArt="0" anchor="ctr" anchorCtr="0" forceAA="0" compatLnSpc="1">
            <a:noAutofit/>
          </a:bodyPr>
          <a:p>
            <a:pPr lvl="0" algn="ctr">
              <a:lnSpc>
                <a:spcPct val="130000"/>
              </a:lnSpc>
              <a:buClrTx/>
              <a:buSzTx/>
              <a:buFontTx/>
            </a:pPr>
            <a:r>
              <a:rPr lang="zh-CN" altLang="en-US" sz="1600" kern="0" dirty="0">
                <a:ln>
                  <a:noFill/>
                  <a:prstDash val="sysDot"/>
                </a:ln>
                <a:solidFill>
                  <a:srgbClr val="FFFFFF"/>
                </a:solidFill>
                <a:latin typeface="+mn-ea"/>
                <a:cs typeface="+mn-ea"/>
                <a:sym typeface="+mn-ea"/>
              </a:rPr>
              <a:t>使用剥皮钳将保护套剪剥开，并将其抽出。</a:t>
            </a:r>
            <a:endParaRPr lang="zh-CN" altLang="en-US" sz="1600" kern="0" dirty="0">
              <a:ln>
                <a:noFill/>
                <a:prstDash val="sysDot"/>
              </a:ln>
              <a:solidFill>
                <a:srgbClr val="FFFFFF"/>
              </a:solidFill>
              <a:latin typeface="+mn-ea"/>
              <a:cs typeface="+mn-ea"/>
              <a:sym typeface="+mn-ea"/>
            </a:endParaRPr>
          </a:p>
        </p:txBody>
      </p:sp>
      <p:sp>
        <p:nvSpPr>
          <p:cNvPr id="27" name="任意多边形: 形状 11"/>
          <p:cNvSpPr/>
          <p:nvPr>
            <p:custDataLst>
              <p:tags r:id="rId12"/>
            </p:custDataLst>
          </p:nvPr>
        </p:nvSpPr>
        <p:spPr>
          <a:xfrm flipH="1">
            <a:off x="6694488" y="4843145"/>
            <a:ext cx="3586480" cy="1095375"/>
          </a:xfrm>
          <a:custGeom>
            <a:avLst/>
            <a:gdLst>
              <a:gd name="connsiteX0" fmla="*/ 2495550 w 2727869"/>
              <a:gd name="connsiteY0" fmla="*/ 40577 h 833247"/>
              <a:gd name="connsiteX1" fmla="*/ 2495550 w 2727869"/>
              <a:gd name="connsiteY1" fmla="*/ 433388 h 833247"/>
              <a:gd name="connsiteX2" fmla="*/ 2506008 w 2727869"/>
              <a:gd name="connsiteY2" fmla="*/ 443884 h 833247"/>
              <a:gd name="connsiteX3" fmla="*/ 2508885 w 2727869"/>
              <a:gd name="connsiteY3" fmla="*/ 443484 h 833247"/>
              <a:gd name="connsiteX4" fmla="*/ 2712911 w 2727869"/>
              <a:gd name="connsiteY4" fmla="*/ 385191 h 833247"/>
              <a:gd name="connsiteX5" fmla="*/ 2727379 w 2727869"/>
              <a:gd name="connsiteY5" fmla="*/ 392983 h 833247"/>
              <a:gd name="connsiteX6" fmla="*/ 2723864 w 2727869"/>
              <a:gd name="connsiteY6" fmla="*/ 405098 h 833247"/>
              <a:gd name="connsiteX7" fmla="*/ 2514314 w 2727869"/>
              <a:gd name="connsiteY7" fmla="*/ 591693 h 833247"/>
              <a:gd name="connsiteX8" fmla="*/ 2495264 w 2727869"/>
              <a:gd name="connsiteY8" fmla="*/ 634841 h 833247"/>
              <a:gd name="connsiteX9" fmla="*/ 2495264 w 2727869"/>
              <a:gd name="connsiteY9" fmla="*/ 792861 h 833247"/>
              <a:gd name="connsiteX10" fmla="*/ 2454783 w 2727869"/>
              <a:gd name="connsiteY10" fmla="*/ 833247 h 833247"/>
              <a:gd name="connsiteX11" fmla="*/ 40386 w 2727869"/>
              <a:gd name="connsiteY11" fmla="*/ 833247 h 833247"/>
              <a:gd name="connsiteX12" fmla="*/ 0 w 2727869"/>
              <a:gd name="connsiteY12" fmla="*/ 792861 h 833247"/>
              <a:gd name="connsiteX13" fmla="*/ 0 w 2727869"/>
              <a:gd name="connsiteY13" fmla="*/ 40386 h 833247"/>
              <a:gd name="connsiteX14" fmla="*/ 40386 w 2727869"/>
              <a:gd name="connsiteY14" fmla="*/ 0 h 833247"/>
              <a:gd name="connsiteX15" fmla="*/ 2454974 w 2727869"/>
              <a:gd name="connsiteY15" fmla="*/ 0 h 833247"/>
              <a:gd name="connsiteX16" fmla="*/ 2495550 w 2727869"/>
              <a:gd name="connsiteY16" fmla="*/ 40386 h 833247"/>
              <a:gd name="connsiteX17" fmla="*/ 2495550 w 2727869"/>
              <a:gd name="connsiteY17" fmla="*/ 40577 h 833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27869" h="833247">
                <a:moveTo>
                  <a:pt x="2495550" y="40577"/>
                </a:moveTo>
                <a:lnTo>
                  <a:pt x="2495550" y="433388"/>
                </a:lnTo>
                <a:cubicBezTo>
                  <a:pt x="2495540" y="439179"/>
                  <a:pt x="2500227" y="443875"/>
                  <a:pt x="2506008" y="443884"/>
                </a:cubicBezTo>
                <a:cubicBezTo>
                  <a:pt x="2506980" y="443884"/>
                  <a:pt x="2507952" y="443751"/>
                  <a:pt x="2508885" y="443484"/>
                </a:cubicBezTo>
                <a:lnTo>
                  <a:pt x="2712911" y="385191"/>
                </a:lnTo>
                <a:cubicBezTo>
                  <a:pt x="2719054" y="383353"/>
                  <a:pt x="2725531" y="386839"/>
                  <a:pt x="2727379" y="392983"/>
                </a:cubicBezTo>
                <a:cubicBezTo>
                  <a:pt x="2728693" y="397364"/>
                  <a:pt x="2727312" y="402108"/>
                  <a:pt x="2723864" y="405098"/>
                </a:cubicBezTo>
                <a:lnTo>
                  <a:pt x="2514314" y="591693"/>
                </a:lnTo>
                <a:cubicBezTo>
                  <a:pt x="2502113" y="602704"/>
                  <a:pt x="2495179" y="618401"/>
                  <a:pt x="2495264" y="634841"/>
                </a:cubicBezTo>
                <a:lnTo>
                  <a:pt x="2495264" y="792861"/>
                </a:lnTo>
                <a:cubicBezTo>
                  <a:pt x="2495207" y="815178"/>
                  <a:pt x="2477100" y="833247"/>
                  <a:pt x="2454783" y="833247"/>
                </a:cubicBezTo>
                <a:lnTo>
                  <a:pt x="40386" y="833247"/>
                </a:lnTo>
                <a:cubicBezTo>
                  <a:pt x="18078" y="833247"/>
                  <a:pt x="0" y="815169"/>
                  <a:pt x="0" y="792861"/>
                </a:cubicBezTo>
                <a:lnTo>
                  <a:pt x="0" y="40386"/>
                </a:lnTo>
                <a:cubicBezTo>
                  <a:pt x="0" y="18079"/>
                  <a:pt x="18078" y="0"/>
                  <a:pt x="40386" y="0"/>
                </a:cubicBezTo>
                <a:lnTo>
                  <a:pt x="2454974" y="0"/>
                </a:lnTo>
                <a:cubicBezTo>
                  <a:pt x="2477329" y="-57"/>
                  <a:pt x="2495493" y="18031"/>
                  <a:pt x="2495550" y="40386"/>
                </a:cubicBezTo>
                <a:cubicBezTo>
                  <a:pt x="2495550" y="40453"/>
                  <a:pt x="2495550" y="40510"/>
                  <a:pt x="2495550" y="40577"/>
                </a:cubicBezTo>
                <a:close/>
              </a:path>
            </a:pathLst>
          </a:custGeom>
          <a:solidFill>
            <a:schemeClr val="accent1"/>
          </a:solidFill>
          <a:ln w="158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504190" tIns="46990" rIns="179705" bIns="45720" numCol="1" spcCol="0" rtlCol="0" fromWordArt="0" anchor="ctr" anchorCtr="0" forceAA="0" compatLnSpc="1">
            <a:noAutofit/>
          </a:bodyPr>
          <a:p>
            <a:pPr indent="0" algn="ctr" fontAlgn="auto">
              <a:lnSpc>
                <a:spcPct val="130000"/>
              </a:lnSpc>
            </a:pPr>
            <a:r>
              <a:rPr lang="zh-CN" altLang="en-US" sz="1600" kern="0" dirty="0">
                <a:ln>
                  <a:noFill/>
                  <a:prstDash val="sysDot"/>
                </a:ln>
                <a:solidFill>
                  <a:srgbClr val="FFFFFF"/>
                </a:solidFill>
                <a:latin typeface="+mn-ea"/>
                <a:cs typeface="+mn-ea"/>
                <a:sym typeface="+mn-ea"/>
              </a:rPr>
              <a:t>完成开缆。</a:t>
            </a:r>
            <a:endParaRPr lang="zh-CN" altLang="en-US" sz="1600" kern="0" dirty="0">
              <a:ln>
                <a:noFill/>
                <a:prstDash val="sysDot"/>
              </a:ln>
              <a:solidFill>
                <a:srgbClr val="FFFFFF"/>
              </a:solidFill>
              <a:latin typeface="+mn-ea"/>
              <a:cs typeface="+mn-ea"/>
              <a:sym typeface="+mn-ea"/>
            </a:endParaRPr>
          </a:p>
        </p:txBody>
      </p:sp>
    </p:spTree>
    <p:custDataLst>
      <p:tags r:id="rId1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1937385" y="864870"/>
            <a:ext cx="5443220" cy="467995"/>
          </a:xfrm>
        </p:spPr>
        <p:txBody>
          <a:bodyPr/>
          <a:lstStyle/>
          <a:p>
            <a:r>
              <a:rPr lang="en-US" altLang="en-US" sz="3200">
                <a:solidFill>
                  <a:schemeClr val="accent2">
                    <a:lumMod val="75000"/>
                  </a:schemeClr>
                </a:solidFill>
              </a:rPr>
              <a:t>3. </a:t>
            </a:r>
            <a:r>
              <a:rPr lang="zh-CN" altLang="en-US" sz="3200">
                <a:solidFill>
                  <a:schemeClr val="accent2">
                    <a:lumMod val="75000"/>
                  </a:schemeClr>
                </a:solidFill>
              </a:rPr>
              <a:t>剥光纤与清洁</a:t>
            </a:r>
            <a:endParaRPr lang="zh-CN" altLang="en-US" sz="3200">
              <a:solidFill>
                <a:schemeClr val="accent2">
                  <a:lumMod val="75000"/>
                </a:schemeClr>
              </a:solidFill>
            </a:endParaRPr>
          </a:p>
        </p:txBody>
      </p:sp>
      <p:pic>
        <p:nvPicPr>
          <p:cNvPr id="129" name="图片 128" descr="/data/temp/b884ea04-9702-11f0-b34a-3ac2fa9a41bd.jpg@base@tag=imgScale&amp;m=1&amp;w=1537&amp;h=1903&amp;q=95b884ea04-9702-11f0-b34a-3ac2fa9a41bd"/>
          <p:cNvPicPr>
            <a:picLocks noChangeAspect="1"/>
          </p:cNvPicPr>
          <p:nvPr>
            <p:custDataLst>
              <p:tags r:id="rId2"/>
            </p:custDataLst>
          </p:nvPr>
        </p:nvPicPr>
        <p:blipFill rotWithShape="1">
          <a:blip r:embed="rId3"/>
          <a:srcRect t="17296"/>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40991" y="1684655"/>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3" name="正文"/>
          <p:cNvSpPr txBox="1"/>
          <p:nvPr>
            <p:custDataLst>
              <p:tags r:id="rId5"/>
            </p:custDataLst>
          </p:nvPr>
        </p:nvSpPr>
        <p:spPr>
          <a:xfrm>
            <a:off x="640715" y="2285365"/>
            <a:ext cx="245110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首先，使用光纤跳线从中间剪断后得到尾纤，一手持尾纤一端，另一手持光纤剥线钳，剥开尾纤外皮并抽出，露出约</a:t>
            </a:r>
            <a:r>
              <a:rPr lang="en-US" altLang="zh-CN" sz="1600" kern="0" dirty="0">
                <a:ln>
                  <a:noFill/>
                  <a:prstDash val="sysDot"/>
                </a:ln>
                <a:solidFill>
                  <a:schemeClr val="tx1">
                    <a:lumMod val="85000"/>
                    <a:lumOff val="15000"/>
                  </a:schemeClr>
                </a:solidFill>
                <a:latin typeface="+mn-ea"/>
                <a:sym typeface="+mn-ea"/>
              </a:rPr>
              <a:t>15</a:t>
            </a:r>
            <a:r>
              <a:rPr lang="zh-CN" altLang="en-US" sz="1600" kern="0" dirty="0">
                <a:ln>
                  <a:noFill/>
                  <a:prstDash val="sysDot"/>
                </a:ln>
                <a:solidFill>
                  <a:schemeClr val="tx1">
                    <a:lumMod val="85000"/>
                    <a:lumOff val="15000"/>
                  </a:schemeClr>
                </a:solidFill>
                <a:latin typeface="+mn-ea"/>
                <a:sym typeface="+mn-ea"/>
              </a:rPr>
              <a:t>厘米的白色护套。</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80106" y="191843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剥尾纤的操作步骤</a:t>
            </a:r>
            <a:endParaRPr lang="zh-CN" altLang="en-US"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536950" y="2285365"/>
            <a:ext cx="245110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将光纤在食指上环绕一周，用拇指按住留出约</a:t>
            </a:r>
            <a:r>
              <a:rPr lang="en-US" altLang="zh-CN" sz="1600" kern="0" dirty="0">
                <a:ln>
                  <a:noFill/>
                  <a:prstDash val="sysDot"/>
                </a:ln>
                <a:solidFill>
                  <a:schemeClr val="tx1">
                    <a:lumMod val="85000"/>
                    <a:lumOff val="15000"/>
                  </a:schemeClr>
                </a:solidFill>
                <a:latin typeface="+mn-ea"/>
                <a:sym typeface="+mn-ea"/>
              </a:rPr>
              <a:t>4</a:t>
            </a:r>
            <a:r>
              <a:rPr lang="zh-CN" altLang="en-US" sz="1600" kern="0" dirty="0">
                <a:ln>
                  <a:noFill/>
                  <a:prstDash val="sysDot"/>
                </a:ln>
                <a:solidFill>
                  <a:schemeClr val="tx1">
                    <a:lumMod val="85000"/>
                    <a:lumOff val="15000"/>
                  </a:schemeClr>
                </a:solidFill>
                <a:latin typeface="+mn-ea"/>
                <a:sym typeface="+mn-ea"/>
              </a:rPr>
              <a:t>厘米的光纤，然后用光纤剥线钳剥开保护套，缓缓抽出外皮，露出透明的光纤本体。</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076108" y="191843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光纤的环绕与剥开</a:t>
            </a:r>
            <a:endParaRPr lang="zh-CN" altLang="en-US"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641626" y="1816753"/>
            <a:ext cx="468695" cy="468695"/>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43240" y="1918367"/>
            <a:ext cx="265467" cy="265467"/>
          </a:xfrm>
          <a:prstGeom prst="rect">
            <a:avLst/>
          </a:prstGeom>
        </p:spPr>
      </p:pic>
      <p:sp>
        <p:nvSpPr>
          <p:cNvPr id="29" name="圆角矩形 28"/>
          <p:cNvSpPr/>
          <p:nvPr>
            <p:custDataLst>
              <p:tags r:id="rId13"/>
            </p:custDataLst>
          </p:nvPr>
        </p:nvSpPr>
        <p:spPr>
          <a:xfrm>
            <a:off x="3537628" y="1816753"/>
            <a:ext cx="468695" cy="468695"/>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639242" y="1918367"/>
            <a:ext cx="265467" cy="265467"/>
          </a:xfrm>
          <a:prstGeom prst="rect">
            <a:avLst/>
          </a:prstGeom>
        </p:spPr>
      </p:pic>
      <p:sp>
        <p:nvSpPr>
          <p:cNvPr id="16" name="正文"/>
          <p:cNvSpPr txBox="1"/>
          <p:nvPr>
            <p:custDataLst>
              <p:tags r:id="rId17"/>
            </p:custDataLst>
          </p:nvPr>
        </p:nvSpPr>
        <p:spPr>
          <a:xfrm>
            <a:off x="641626" y="4738199"/>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使用光纤剥线钳的细口轻轻夹住光纤，缓缓抽出剥线钳，刮下光纤上的树脂保护膜。</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180106" y="4253014"/>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清除光纤树脂保护膜</a:t>
            </a:r>
            <a:endParaRPr lang="zh-CN" altLang="en-US"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537628" y="4738199"/>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用沾有无水酒精的棉球清洁剥掉树脂保护套后的裸纤部分。</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076108" y="4253014"/>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使用酒精清洁裸纤</a:t>
            </a:r>
            <a:endParaRPr lang="zh-CN" altLang="en-US"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641626" y="4151973"/>
            <a:ext cx="468695" cy="468695"/>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sp>
        <p:nvSpPr>
          <p:cNvPr id="22" name="圆角矩形 21"/>
          <p:cNvSpPr/>
          <p:nvPr>
            <p:custDataLst>
              <p:tags r:id="rId22"/>
            </p:custDataLst>
          </p:nvPr>
        </p:nvSpPr>
        <p:spPr>
          <a:xfrm>
            <a:off x="3537628" y="4151973"/>
            <a:ext cx="468695" cy="468695"/>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42605" y="4252952"/>
            <a:ext cx="266437" cy="266437"/>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638607" y="4252952"/>
            <a:ext cx="266437" cy="266437"/>
          </a:xfrm>
          <a:prstGeom prst="rect">
            <a:avLst/>
          </a:prstGeom>
        </p:spPr>
      </p:pic>
    </p:spTree>
    <p:custDataLst>
      <p:tags r:id="rId29"/>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647825" y="873125"/>
            <a:ext cx="8896350" cy="49847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4. </a:t>
            </a:r>
            <a:r>
              <a:rPr lang="zh-CN" altLang="en-US" sz="3200">
                <a:solidFill>
                  <a:schemeClr val="accent2">
                    <a:lumMod val="75000"/>
                  </a:schemeClr>
                </a:solidFill>
              </a:rPr>
              <a:t>切割光纤与清洁</a:t>
            </a:r>
            <a:endParaRPr lang="zh-CN" altLang="en-US" sz="3200">
              <a:solidFill>
                <a:schemeClr val="accent2">
                  <a:lumMod val="75000"/>
                </a:schemeClr>
              </a:solidFill>
            </a:endParaRPr>
          </a:p>
        </p:txBody>
      </p:sp>
      <p:sp>
        <p:nvSpPr>
          <p:cNvPr id="7" name="椭圆 1"/>
          <p:cNvSpPr/>
          <p:nvPr>
            <p:custDataLst>
              <p:tags r:id="rId2"/>
            </p:custDataLst>
          </p:nvPr>
        </p:nvSpPr>
        <p:spPr>
          <a:xfrm rot="10800000">
            <a:off x="5829342" y="2749841"/>
            <a:ext cx="1877345" cy="1877345"/>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9" name="椭圆 3"/>
          <p:cNvSpPr/>
          <p:nvPr>
            <p:custDataLst>
              <p:tags r:id="rId3"/>
            </p:custDataLst>
          </p:nvPr>
        </p:nvSpPr>
        <p:spPr>
          <a:xfrm rot="10800000">
            <a:off x="4251942" y="2749841"/>
            <a:ext cx="1877345" cy="1877345"/>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矩形 2"/>
          <p:cNvSpPr/>
          <p:nvPr>
            <p:custDataLst>
              <p:tags r:id="rId4"/>
            </p:custDataLst>
          </p:nvPr>
        </p:nvSpPr>
        <p:spPr>
          <a:xfrm>
            <a:off x="8103878" y="2592607"/>
            <a:ext cx="3180057" cy="3257096"/>
          </a:xfrm>
          <a:prstGeom prst="rect">
            <a:avLst/>
          </a:prstGeom>
        </p:spPr>
        <p:txBody>
          <a:bodyPr wrap="square" lIns="0" tIns="0" rIns="0" bIns="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首先剥去光纤</a:t>
            </a:r>
            <a:r>
              <a:rPr lang="en-US" altLang="zh-CN" sz="1600" dirty="0">
                <a:solidFill>
                  <a:schemeClr val="tx1">
                    <a:lumMod val="85000"/>
                    <a:lumOff val="15000"/>
                  </a:schemeClr>
                </a:solidFill>
                <a:latin typeface="+mn-ea"/>
                <a:cs typeface="+mn-ea"/>
              </a:rPr>
              <a:t>30</a:t>
            </a:r>
            <a:r>
              <a:rPr lang="zh-CN" altLang="en-US" sz="1600" dirty="0">
                <a:solidFill>
                  <a:schemeClr val="tx1">
                    <a:lumMod val="85000"/>
                    <a:lumOff val="15000"/>
                  </a:schemeClr>
                </a:solidFill>
                <a:latin typeface="+mn-ea"/>
                <a:cs typeface="+mn-ea"/>
              </a:rPr>
              <a:t>～</a:t>
            </a:r>
            <a:r>
              <a:rPr lang="en-US" altLang="zh-CN" sz="1600" dirty="0">
                <a:solidFill>
                  <a:schemeClr val="tx1">
                    <a:lumMod val="85000"/>
                    <a:lumOff val="15000"/>
                  </a:schemeClr>
                </a:solidFill>
                <a:latin typeface="+mn-ea"/>
                <a:cs typeface="+mn-ea"/>
              </a:rPr>
              <a:t>40</a:t>
            </a:r>
            <a:r>
              <a:rPr lang="zh-CN" altLang="en-US" sz="1600" dirty="0">
                <a:solidFill>
                  <a:schemeClr val="tx1">
                    <a:lumMod val="85000"/>
                    <a:lumOff val="15000"/>
                  </a:schemeClr>
                </a:solidFill>
                <a:latin typeface="+mn-ea"/>
                <a:cs typeface="+mn-ea"/>
              </a:rPr>
              <a:t>毫米的被覆层，并用酒精棉球清洁裸纤。接着使用高精度光纤切割刀切去一段，预留</a:t>
            </a:r>
            <a:r>
              <a:rPr lang="en-US" altLang="zh-CN" sz="1600" dirty="0">
                <a:solidFill>
                  <a:schemeClr val="tx1">
                    <a:lumMod val="85000"/>
                    <a:lumOff val="15000"/>
                  </a:schemeClr>
                </a:solidFill>
                <a:latin typeface="+mn-ea"/>
                <a:cs typeface="+mn-ea"/>
              </a:rPr>
              <a:t>12</a:t>
            </a:r>
            <a:r>
              <a:rPr lang="zh-CN" altLang="en-US" sz="1600" dirty="0">
                <a:solidFill>
                  <a:schemeClr val="tx1">
                    <a:lumMod val="85000"/>
                    <a:lumOff val="15000"/>
                  </a:schemeClr>
                </a:solidFill>
                <a:latin typeface="+mn-ea"/>
                <a:cs typeface="+mn-ea"/>
              </a:rPr>
              <a:t>～</a:t>
            </a:r>
            <a:r>
              <a:rPr lang="en-US" altLang="zh-CN" sz="1600" dirty="0">
                <a:solidFill>
                  <a:schemeClr val="tx1">
                    <a:lumMod val="85000"/>
                    <a:lumOff val="15000"/>
                  </a:schemeClr>
                </a:solidFill>
                <a:latin typeface="+mn-ea"/>
                <a:cs typeface="+mn-ea"/>
              </a:rPr>
              <a:t>16</a:t>
            </a:r>
            <a:r>
              <a:rPr lang="zh-CN" altLang="en-US" sz="1600" dirty="0">
                <a:solidFill>
                  <a:schemeClr val="tx1">
                    <a:lumMod val="85000"/>
                    <a:lumOff val="15000"/>
                  </a:schemeClr>
                </a:solidFill>
                <a:latin typeface="+mn-ea"/>
                <a:cs typeface="+mn-ea"/>
              </a:rPr>
              <a:t>毫米的裸纤长度。然后将安装好热缩套管的光纤放入切割刀导向槽内，放下压板，用左手固定切割刀，右手推动刀架完成切割。</a:t>
            </a:r>
            <a:endParaRPr lang="zh-CN" altLang="en-US" sz="1600" dirty="0">
              <a:solidFill>
                <a:schemeClr val="tx1">
                  <a:lumMod val="85000"/>
                  <a:lumOff val="15000"/>
                </a:schemeClr>
              </a:solidFill>
              <a:latin typeface="+mn-ea"/>
              <a:cs typeface="+mn-ea"/>
            </a:endParaRPr>
          </a:p>
        </p:txBody>
      </p:sp>
      <p:sp>
        <p:nvSpPr>
          <p:cNvPr id="14" name="矩形 4"/>
          <p:cNvSpPr/>
          <p:nvPr>
            <p:custDataLst>
              <p:tags r:id="rId5"/>
            </p:custDataLst>
          </p:nvPr>
        </p:nvSpPr>
        <p:spPr>
          <a:xfrm>
            <a:off x="8103878" y="2136058"/>
            <a:ext cx="3180689" cy="366250"/>
          </a:xfrm>
          <a:prstGeom prst="rect">
            <a:avLst/>
          </a:prstGeom>
          <a:noFill/>
        </p:spPr>
        <p:txBody>
          <a:bodyPr wrap="square" lIns="0" tIns="0" rIns="0" bIns="0" rtlCol="0" anchor="b" anchorCtr="0">
            <a:noAutofit/>
          </a:bodyPr>
          <a:p>
            <a:pPr>
              <a:spcBef>
                <a:spcPct val="0"/>
              </a:spcBef>
              <a:spcAft>
                <a:spcPct val="0"/>
              </a:spcAft>
            </a:pPr>
            <a:r>
              <a:rPr lang="zh-CN" altLang="en-US" sz="2000" b="1" kern="0" dirty="0">
                <a:solidFill>
                  <a:schemeClr val="accent2"/>
                </a:solidFill>
                <a:latin typeface="+mn-ea"/>
                <a:cs typeface="+mn-ea"/>
              </a:rPr>
              <a:t>制作光纤端面的详细过程</a:t>
            </a:r>
            <a:endParaRPr lang="zh-CN" altLang="en-US" sz="2000" b="1" kern="0" dirty="0">
              <a:solidFill>
                <a:schemeClr val="accent2"/>
              </a:solidFill>
              <a:latin typeface="+mn-ea"/>
              <a:cs typeface="+mn-ea"/>
            </a:endParaRPr>
          </a:p>
        </p:txBody>
      </p:sp>
      <p:sp>
        <p:nvSpPr>
          <p:cNvPr id="15" name="矩形 7"/>
          <p:cNvSpPr/>
          <p:nvPr>
            <p:custDataLst>
              <p:tags r:id="rId6"/>
            </p:custDataLst>
          </p:nvPr>
        </p:nvSpPr>
        <p:spPr>
          <a:xfrm>
            <a:off x="672168" y="2592607"/>
            <a:ext cx="3180057" cy="3257096"/>
          </a:xfrm>
          <a:prstGeom prst="rect">
            <a:avLst/>
          </a:prstGeom>
        </p:spPr>
        <p:txBody>
          <a:bodyPr wrap="square" lIns="0" tIns="0" rIns="0" bIns="0">
            <a:noAutofit/>
          </a:bodyPr>
          <a:p>
            <a:pPr algn="l">
              <a:lnSpc>
                <a:spcPct val="150000"/>
              </a:lnSpc>
              <a:spcBef>
                <a:spcPct val="0"/>
              </a:spcBef>
              <a:spcAft>
                <a:spcPct val="0"/>
              </a:spcAft>
            </a:pPr>
            <a:r>
              <a:rPr lang="zh-CN" altLang="en-US" sz="1600" dirty="0">
                <a:solidFill>
                  <a:schemeClr val="tx1">
                    <a:lumMod val="85000"/>
                    <a:lumOff val="15000"/>
                  </a:schemeClr>
                </a:solidFill>
                <a:latin typeface="+mn-ea"/>
                <a:cs typeface="+mn-ea"/>
              </a:rPr>
              <a:t>将热缩套管套在待熔接光纤上，以保护熔接后的接点。</a:t>
            </a:r>
            <a:endParaRPr lang="zh-CN" altLang="en-US" sz="1600" dirty="0">
              <a:solidFill>
                <a:schemeClr val="tx1">
                  <a:lumMod val="85000"/>
                  <a:lumOff val="15000"/>
                </a:schemeClr>
              </a:solidFill>
              <a:latin typeface="+mn-ea"/>
              <a:cs typeface="+mn-ea"/>
            </a:endParaRPr>
          </a:p>
        </p:txBody>
      </p:sp>
      <p:sp>
        <p:nvSpPr>
          <p:cNvPr id="19" name="矩形 8"/>
          <p:cNvSpPr/>
          <p:nvPr>
            <p:custDataLst>
              <p:tags r:id="rId7"/>
            </p:custDataLst>
          </p:nvPr>
        </p:nvSpPr>
        <p:spPr>
          <a:xfrm>
            <a:off x="672168" y="2136058"/>
            <a:ext cx="3179426" cy="366250"/>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mn-ea"/>
                <a:cs typeface="+mn-ea"/>
              </a:rPr>
              <a:t>安装热缩套管的步骤</a:t>
            </a:r>
            <a:endParaRPr lang="zh-CN" altLang="en-US" sz="2000" b="1" kern="0">
              <a:solidFill>
                <a:schemeClr val="accent1"/>
              </a:solidFill>
              <a:latin typeface="+mn-ea"/>
              <a:cs typeface="+mn-ea"/>
            </a:endParaRPr>
          </a:p>
        </p:txBody>
      </p:sp>
      <p:pic>
        <p:nvPicPr>
          <p:cNvPr id="20" name="图片 3" descr="343439383331313b343532303031393bd2b5bca8b9dcc0ed"/>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4993914" y="3491813"/>
            <a:ext cx="393795" cy="393795"/>
          </a:xfrm>
          <a:prstGeom prst="rect">
            <a:avLst/>
          </a:prstGeom>
        </p:spPr>
      </p:pic>
      <p:pic>
        <p:nvPicPr>
          <p:cNvPr id="21" name="图片 4" descr="343439383331313b343532303032303bb8f6c8cbd0c5cfa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574470" y="3494970"/>
            <a:ext cx="386634" cy="386634"/>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872135" y="1642858"/>
            <a:ext cx="4653915" cy="739826"/>
            <a:chOff x="2487722" y="1185709"/>
            <a:chExt cx="4653915" cy="739826"/>
          </a:xfrm>
        </p:grpSpPr>
        <p:sp>
          <p:nvSpPr>
            <p:cNvPr id="4" name="椭圆 3"/>
            <p:cNvSpPr/>
            <p:nvPr/>
          </p:nvSpPr>
          <p:spPr>
            <a:xfrm>
              <a:off x="2487722" y="121465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panose="020B0904020202020204" charset="-122"/>
                  <a:ea typeface="汉仪雅酷黑 85W" panose="020B0904020202020204" charset="-122"/>
                  <a:cs typeface="思源黑体 CN Normal" panose="020B0400000000000000" charset="-122"/>
                  <a:sym typeface="思源黑体" panose="020B0500000000000000" pitchFamily="34" charset="-122"/>
                </a:rPr>
                <a:t>01</a:t>
              </a:r>
              <a:endParaRPr kumimoji="0" lang="zh-CN" altLang="en-US" sz="2400" b="0" i="0" u="none" strike="noStrike" kern="1200" cap="none" spc="0" normalizeH="0" baseline="0" noProof="0" dirty="0">
                <a:ln>
                  <a:noFill/>
                </a:ln>
                <a:solidFill>
                  <a:srgbClr val="FFFFFF"/>
                </a:solidFill>
                <a:effectLst/>
                <a:uLnTx/>
                <a:uFillTx/>
                <a:latin typeface="汉仪雅酷黑 85W" panose="020B0904020202020204" charset="-122"/>
                <a:ea typeface="汉仪雅酷黑 85W" panose="020B0904020202020204" charset="-122"/>
                <a:cs typeface="思源黑体 CN Normal" panose="020B0400000000000000" charset="-122"/>
                <a:sym typeface="思源黑体" panose="020B0500000000000000" pitchFamily="34" charset="-122"/>
              </a:endParaRPr>
            </a:p>
          </p:txBody>
        </p:sp>
        <p:sp>
          <p:nvSpPr>
            <p:cNvPr id="6" name="文本框 5"/>
            <p:cNvSpPr txBox="1"/>
            <p:nvPr/>
          </p:nvSpPr>
          <p:spPr>
            <a:xfrm flipH="1">
              <a:off x="3265597" y="1185709"/>
              <a:ext cx="3876040" cy="739775"/>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思源黑体 CN Normal" panose="020B0400000000000000" charset="-122"/>
                  <a:sym typeface="思源黑体" panose="020B0500000000000000" pitchFamily="34" charset="-122"/>
                </a:rPr>
                <a:t>网络配线端接</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思源黑体 CN Normal" panose="020B0400000000000000" charset="-122"/>
                <a:sym typeface="思源黑体" panose="020B0500000000000000" pitchFamily="34" charset="-122"/>
              </a:endParaRPr>
            </a:p>
          </p:txBody>
        </p:sp>
      </p:grpSp>
      <p:grpSp>
        <p:nvGrpSpPr>
          <p:cNvPr id="8" name="组合 7"/>
          <p:cNvGrpSpPr/>
          <p:nvPr/>
        </p:nvGrpSpPr>
        <p:grpSpPr>
          <a:xfrm>
            <a:off x="6872135" y="3149162"/>
            <a:ext cx="5219065" cy="739775"/>
            <a:chOff x="2451527" y="2452796"/>
            <a:chExt cx="5219065" cy="739775"/>
          </a:xfrm>
        </p:grpSpPr>
        <p:sp>
          <p:nvSpPr>
            <p:cNvPr id="11" name="文本框 10"/>
            <p:cNvSpPr txBox="1"/>
            <p:nvPr/>
          </p:nvSpPr>
          <p:spPr>
            <a:xfrm flipH="1">
              <a:off x="3265597" y="2452796"/>
              <a:ext cx="4404995" cy="739775"/>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559BE0"/>
                  </a:solidFill>
                  <a:effectLst/>
                  <a:uLnTx/>
                  <a:uFillTx/>
                  <a:latin typeface="汉仪雅酷黑 85W" panose="020B0904020202020204" charset="-122"/>
                  <a:ea typeface="汉仪雅酷黑 85W" panose="020B0904020202020204" charset="-122"/>
                  <a:cs typeface="思源黑体 CN Normal" panose="020B0400000000000000" charset="-122"/>
                  <a:sym typeface="思源黑体" panose="020B0500000000000000" pitchFamily="34" charset="-122"/>
                </a:rPr>
                <a:t>信息模块端接</a:t>
              </a:r>
              <a:endParaRPr kumimoji="0" lang="zh-CN" altLang="en-US" sz="3200" b="0" i="0" u="none" strike="noStrike" kern="1200" cap="none" spc="0" normalizeH="0" baseline="0" noProof="0">
                <a:ln>
                  <a:noFill/>
                </a:ln>
                <a:solidFill>
                  <a:srgbClr val="559BE0"/>
                </a:solidFill>
                <a:effectLst/>
                <a:uLnTx/>
                <a:uFillTx/>
                <a:latin typeface="汉仪雅酷黑 85W" panose="020B0904020202020204" charset="-122"/>
                <a:ea typeface="汉仪雅酷黑 85W" panose="020B0904020202020204" charset="-122"/>
                <a:cs typeface="思源黑体 CN Normal" panose="020B0400000000000000" charset="-122"/>
                <a:sym typeface="思源黑体" panose="020B0500000000000000" pitchFamily="34" charset="-122"/>
              </a:endParaRPr>
            </a:p>
          </p:txBody>
        </p:sp>
        <p:sp>
          <p:nvSpPr>
            <p:cNvPr id="12" name="椭圆 11"/>
            <p:cNvSpPr/>
            <p:nvPr/>
          </p:nvSpPr>
          <p:spPr>
            <a:xfrm>
              <a:off x="2451527" y="2467136"/>
              <a:ext cx="710881" cy="710881"/>
            </a:xfrm>
            <a:prstGeom prst="ellipse">
              <a:avLst/>
            </a:prstGeom>
            <a:solidFill>
              <a:schemeClr val="accent2"/>
            </a:solidFill>
            <a:ln>
              <a:noFill/>
            </a:ln>
            <a:effectLst>
              <a:outerShdw blurRad="1270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panose="020B0904020202020204" charset="-122"/>
                  <a:ea typeface="汉仪雅酷黑 85W" panose="020B0904020202020204" charset="-122"/>
                  <a:cs typeface="思源黑体 CN Normal" panose="020B0400000000000000" charset="-122"/>
                  <a:sym typeface="思源黑体" panose="020B0500000000000000" pitchFamily="34" charset="-122"/>
                </a:rPr>
                <a:t>02</a:t>
              </a:r>
              <a:endParaRPr kumimoji="0" lang="zh-CN" altLang="en-US" sz="2400" b="0" i="0" u="none" strike="noStrike" kern="1200" cap="none" spc="0" normalizeH="0" baseline="0" noProof="0" dirty="0">
                <a:ln>
                  <a:noFill/>
                </a:ln>
                <a:solidFill>
                  <a:srgbClr val="FFFFFF"/>
                </a:solidFill>
                <a:effectLst/>
                <a:uLnTx/>
                <a:uFillTx/>
                <a:latin typeface="汉仪雅酷黑 85W" panose="020B0904020202020204" charset="-122"/>
                <a:ea typeface="汉仪雅酷黑 85W" panose="020B0904020202020204" charset="-122"/>
                <a:cs typeface="思源黑体 CN Normal" panose="020B0400000000000000" charset="-122"/>
                <a:sym typeface="思源黑体" panose="020B0500000000000000" pitchFamily="34" charset="-122"/>
              </a:endParaRPr>
            </a:p>
          </p:txBody>
        </p:sp>
      </p:grpSp>
      <p:grpSp>
        <p:nvGrpSpPr>
          <p:cNvPr id="25" name="组合 24"/>
          <p:cNvGrpSpPr/>
          <p:nvPr/>
        </p:nvGrpSpPr>
        <p:grpSpPr>
          <a:xfrm>
            <a:off x="4717584" y="1396020"/>
            <a:ext cx="2124000" cy="2460417"/>
            <a:chOff x="3839913" y="1891596"/>
            <a:chExt cx="2124000" cy="2460417"/>
          </a:xfrm>
        </p:grpSpPr>
        <p:sp>
          <p:nvSpPr>
            <p:cNvPr id="26" name="文本框 25"/>
            <p:cNvSpPr txBox="1"/>
            <p:nvPr/>
          </p:nvSpPr>
          <p:spPr>
            <a:xfrm>
              <a:off x="4117083" y="1891596"/>
              <a:ext cx="1569660" cy="2460417"/>
            </a:xfrm>
            <a:prstGeom prst="rect">
              <a:avLst/>
            </a:prstGeom>
            <a:noFill/>
          </p:spPr>
          <p:txBody>
            <a:bodyPr wrap="square" rtlCol="0">
              <a:spAutoFit/>
            </a:bodyPr>
            <a:lstStyle/>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charset="-122"/>
                  <a:ea typeface="汉仪雅酷黑 85W" panose="020B0904020202020204" charset="-122"/>
                  <a:cs typeface="+mn-cs"/>
                </a:rPr>
                <a:t>目</a:t>
              </a:r>
              <a:endParaRPr kumimoji="0" lang="en-US" altLang="zh-CN"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charset="-122"/>
                <a:ea typeface="汉仪雅酷黑 85W" panose="020B0904020202020204" charset="-122"/>
                <a:cs typeface="+mn-cs"/>
              </a:endParaRPr>
            </a:p>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charset="-122"/>
                  <a:ea typeface="汉仪雅酷黑 85W" panose="020B0904020202020204" charset="-122"/>
                  <a:cs typeface="+mn-cs"/>
                </a:rPr>
                <a:t>录</a:t>
              </a:r>
              <a:endParaRPr kumimoji="0" lang="zh-CN" altLang="en-US" sz="6000" b="0" i="0" u="none" strike="noStrike" kern="1200" cap="none" spc="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charset="-122"/>
                <a:ea typeface="汉仪雅酷黑 85W" panose="020B0904020202020204" charset="-122"/>
                <a:cs typeface="+mn-cs"/>
              </a:endParaRPr>
            </a:p>
          </p:txBody>
        </p:sp>
        <p:sp>
          <p:nvSpPr>
            <p:cNvPr id="27" name="文本框 26"/>
            <p:cNvSpPr txBox="1"/>
            <p:nvPr/>
          </p:nvSpPr>
          <p:spPr>
            <a:xfrm>
              <a:off x="3839913" y="2943244"/>
              <a:ext cx="2124000" cy="54000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20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charset="-122"/>
                  <a:ea typeface="汉仪正圆-55W" panose="00020600040101010101" charset="-122"/>
                  <a:cs typeface="+mn-cs"/>
                </a:rPr>
                <a:t>CATALOG</a:t>
              </a:r>
              <a:endParaRPr kumimoji="0" lang="en-US" altLang="zh-CN" sz="2800" b="0" i="0" u="none" strike="noStrike" kern="1200" cap="none" spc="-20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charset="-122"/>
                <a:ea typeface="汉仪正圆-55W" panose="00020600040101010101" charset="-122"/>
                <a:cs typeface="+mn-cs"/>
              </a:endParaRPr>
            </a:p>
          </p:txBody>
        </p:sp>
      </p:grpSp>
      <p:grpSp>
        <p:nvGrpSpPr>
          <p:cNvPr id="2" name="组合 1"/>
          <p:cNvGrpSpPr/>
          <p:nvPr/>
        </p:nvGrpSpPr>
        <p:grpSpPr>
          <a:xfrm>
            <a:off x="6872135" y="4654663"/>
            <a:ext cx="4653915" cy="739826"/>
            <a:chOff x="2487722" y="1185709"/>
            <a:chExt cx="4653915" cy="739826"/>
          </a:xfrm>
        </p:grpSpPr>
        <p:sp>
          <p:nvSpPr>
            <p:cNvPr id="5" name="椭圆 4"/>
            <p:cNvSpPr/>
            <p:nvPr/>
          </p:nvSpPr>
          <p:spPr>
            <a:xfrm>
              <a:off x="2487722" y="121465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panose="020B0904020202020204" charset="-122"/>
                  <a:ea typeface="汉仪雅酷黑 85W" panose="020B0904020202020204" charset="-122"/>
                  <a:cs typeface="思源黑体 CN Normal" panose="020B0400000000000000" charset="-122"/>
                  <a:sym typeface="思源黑体" panose="020B0500000000000000" pitchFamily="34" charset="-122"/>
                </a:rPr>
                <a:t>03</a:t>
              </a:r>
              <a:endParaRPr kumimoji="0" lang="zh-CN" altLang="en-US" sz="2400" b="0" i="0" u="none" strike="noStrike" kern="1200" cap="none" spc="0" normalizeH="0" baseline="0" noProof="0" dirty="0">
                <a:ln>
                  <a:noFill/>
                </a:ln>
                <a:solidFill>
                  <a:srgbClr val="FFFFFF"/>
                </a:solidFill>
                <a:effectLst/>
                <a:uLnTx/>
                <a:uFillTx/>
                <a:latin typeface="汉仪雅酷黑 85W" panose="020B0904020202020204" charset="-122"/>
                <a:ea typeface="汉仪雅酷黑 85W" panose="020B0904020202020204" charset="-122"/>
                <a:cs typeface="思源黑体 CN Normal" panose="020B0400000000000000" charset="-122"/>
                <a:sym typeface="思源黑体" panose="020B0500000000000000" pitchFamily="34" charset="-122"/>
              </a:endParaRPr>
            </a:p>
          </p:txBody>
        </p:sp>
        <p:sp>
          <p:nvSpPr>
            <p:cNvPr id="7" name="文本框 6"/>
            <p:cNvSpPr txBox="1"/>
            <p:nvPr/>
          </p:nvSpPr>
          <p:spPr>
            <a:xfrm flipH="1">
              <a:off x="3265597" y="1185709"/>
              <a:ext cx="3876040" cy="739775"/>
            </a:xfrm>
            <a:prstGeom prst="rect">
              <a:avLst/>
            </a:prstGeom>
            <a:noFill/>
          </p:spPr>
          <p:txBody>
            <a:bodyPr wrap="square" lIns="0" rtlCol="0">
              <a:noAutofit/>
            </a:bodyPr>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思源黑体 CN Normal" panose="020B0400000000000000" charset="-122"/>
                  <a:sym typeface="思源黑体" panose="020B0500000000000000" pitchFamily="34" charset="-122"/>
                </a:rPr>
                <a:t>光纤熔接和盘纤</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思源黑体 CN Normal" panose="020B0400000000000000" charset="-122"/>
                <a:sym typeface="思源黑体" panose="020B0500000000000000"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Mask group111"/>
          <p:cNvPicPr>
            <a:picLocks noChangeAspect="1"/>
          </p:cNvPicPr>
          <p:nvPr>
            <p:custDataLst>
              <p:tags r:id="rId1"/>
            </p:custDataLst>
          </p:nvPr>
        </p:nvPicPr>
        <p:blipFill>
          <a:blip r:embed="rId2"/>
          <a:srcRect b="369"/>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idx="4294967295"/>
            <p:custDataLst>
              <p:tags r:id="rId4"/>
            </p:custDataLst>
          </p:nvPr>
        </p:nvSpPr>
        <p:spPr>
          <a:xfrm>
            <a:off x="1527175" y="3429000"/>
            <a:ext cx="9474200" cy="720090"/>
          </a:xfrm>
        </p:spPr>
        <p:txBody>
          <a:bodyPr anchor="ctr" anchorCtr="0"/>
          <a:lstStyle/>
          <a:p>
            <a:r>
              <a:rPr lang="en-US" altLang="en-US" sz="3200">
                <a:solidFill>
                  <a:schemeClr val="accent2">
                    <a:lumMod val="75000"/>
                  </a:schemeClr>
                </a:solidFill>
              </a:rPr>
              <a:t>5.</a:t>
            </a:r>
            <a:r>
              <a:rPr lang="zh-CN" altLang="en-US" sz="3200">
                <a:solidFill>
                  <a:schemeClr val="accent2">
                    <a:lumMod val="75000"/>
                  </a:schemeClr>
                </a:solidFill>
              </a:rPr>
              <a:t>安放光纤</a:t>
            </a:r>
            <a:endParaRPr lang="zh-CN" altLang="en-US" sz="3200">
              <a:solidFill>
                <a:schemeClr val="accent2">
                  <a:lumMod val="75000"/>
                </a:schemeClr>
              </a:solidFill>
            </a:endParaRPr>
          </a:p>
        </p:txBody>
      </p:sp>
      <p:sp>
        <p:nvSpPr>
          <p:cNvPr id="4" name="矩形 3"/>
          <p:cNvSpPr/>
          <p:nvPr>
            <p:custDataLst>
              <p:tags r:id="rId5"/>
            </p:custDataLst>
          </p:nvPr>
        </p:nvSpPr>
        <p:spPr>
          <a:xfrm>
            <a:off x="1527175" y="4785360"/>
            <a:ext cx="247269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dirty="0">
                <a:solidFill>
                  <a:srgbClr val="000000"/>
                </a:solidFill>
                <a:latin typeface="+mn-ea"/>
                <a:cs typeface="+mn-ea"/>
                <a:sym typeface="+mn-ea"/>
              </a:rPr>
              <a:t>打开熔接机防风罩后，大压板复位，显示器显示“请安放光纤”。</a:t>
            </a:r>
            <a:endParaRPr lang="zh-CN" altLang="en-US" sz="1600" dirty="0">
              <a:solidFill>
                <a:srgbClr val="000000"/>
              </a:solidFill>
              <a:latin typeface="+mn-ea"/>
              <a:cs typeface="+mn-ea"/>
              <a:sym typeface="+mn-ea"/>
            </a:endParaRPr>
          </a:p>
        </p:txBody>
      </p:sp>
      <p:sp>
        <p:nvSpPr>
          <p:cNvPr id="6" name="矩形 5"/>
          <p:cNvSpPr/>
          <p:nvPr>
            <p:custDataLst>
              <p:tags r:id="rId6"/>
            </p:custDataLst>
          </p:nvPr>
        </p:nvSpPr>
        <p:spPr>
          <a:xfrm>
            <a:off x="152717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打开熔接机防风罩</a:t>
            </a:r>
            <a:endParaRPr lang="zh-CN" altLang="en-US" sz="2000" b="1" dirty="0">
              <a:solidFill>
                <a:schemeClr val="accent1"/>
              </a:solidFill>
              <a:latin typeface="+mn-ea"/>
              <a:cs typeface="+mn-ea"/>
              <a:sym typeface="+mn-ea"/>
            </a:endParaRPr>
          </a:p>
        </p:txBody>
      </p:sp>
      <p:sp>
        <p:nvSpPr>
          <p:cNvPr id="9" name="矩形 6"/>
          <p:cNvSpPr/>
          <p:nvPr>
            <p:custDataLst>
              <p:tags r:id="rId7"/>
            </p:custDataLst>
          </p:nvPr>
        </p:nvSpPr>
        <p:spPr>
          <a:xfrm>
            <a:off x="8353425" y="4785360"/>
            <a:ext cx="247269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盖上防尘盖后检查光纤位置，以屏幕显示两边光纤位置居中为宜。</a:t>
            </a:r>
            <a:endParaRPr lang="zh-CN" altLang="en-US" sz="1600">
              <a:solidFill>
                <a:srgbClr val="000000"/>
              </a:solidFill>
              <a:latin typeface="+mn-ea"/>
              <a:cs typeface="+mn-ea"/>
              <a:sym typeface="+mn-ea"/>
            </a:endParaRPr>
          </a:p>
        </p:txBody>
      </p:sp>
      <p:sp>
        <p:nvSpPr>
          <p:cNvPr id="10" name="矩形 7"/>
          <p:cNvSpPr/>
          <p:nvPr>
            <p:custDataLst>
              <p:tags r:id="rId8"/>
            </p:custDataLst>
          </p:nvPr>
        </p:nvSpPr>
        <p:spPr>
          <a:xfrm>
            <a:off x="835342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3"/>
                </a:solidFill>
                <a:latin typeface="+mn-ea"/>
                <a:cs typeface="+mn-ea"/>
                <a:sym typeface="+mn-ea"/>
              </a:rPr>
              <a:t>检查光纤安放位置</a:t>
            </a:r>
            <a:endParaRPr lang="zh-CN" altLang="en-US" sz="2000" b="1">
              <a:solidFill>
                <a:schemeClr val="accent3"/>
              </a:solidFill>
              <a:latin typeface="+mn-ea"/>
              <a:cs typeface="+mn-ea"/>
              <a:sym typeface="+mn-ea"/>
            </a:endParaRPr>
          </a:p>
        </p:txBody>
      </p:sp>
      <p:sp>
        <p:nvSpPr>
          <p:cNvPr id="11" name="矩形 10"/>
          <p:cNvSpPr/>
          <p:nvPr>
            <p:custDataLst>
              <p:tags r:id="rId9"/>
            </p:custDataLst>
          </p:nvPr>
        </p:nvSpPr>
        <p:spPr>
          <a:xfrm>
            <a:off x="4940300"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分别打开光纤大压板，将切好端面的光纤放入</a:t>
            </a:r>
            <a:r>
              <a:rPr lang="en-US" altLang="zh-CN" sz="1600">
                <a:solidFill>
                  <a:srgbClr val="000000"/>
                </a:solidFill>
                <a:latin typeface="+mn-ea"/>
                <a:cs typeface="+mn-ea"/>
                <a:sym typeface="+mn-ea"/>
              </a:rPr>
              <a:t>V</a:t>
            </a:r>
            <a:r>
              <a:rPr lang="zh-CN" altLang="en-US" sz="1600">
                <a:solidFill>
                  <a:srgbClr val="000000"/>
                </a:solidFill>
                <a:latin typeface="+mn-ea"/>
                <a:cs typeface="+mn-ea"/>
                <a:sym typeface="+mn-ea"/>
              </a:rPr>
              <a:t>形载纤槽，确保光纤端面不触碰底部。</a:t>
            </a:r>
            <a:endParaRPr lang="zh-CN" altLang="en-US" sz="1600">
              <a:solidFill>
                <a:srgbClr val="000000"/>
              </a:solidFill>
              <a:latin typeface="+mn-ea"/>
              <a:cs typeface="+mn-ea"/>
              <a:sym typeface="+mn-ea"/>
            </a:endParaRPr>
          </a:p>
        </p:txBody>
      </p:sp>
      <p:sp>
        <p:nvSpPr>
          <p:cNvPr id="14" name="矩形 13"/>
          <p:cNvSpPr/>
          <p:nvPr>
            <p:custDataLst>
              <p:tags r:id="rId10"/>
            </p:custDataLst>
          </p:nvPr>
        </p:nvSpPr>
        <p:spPr>
          <a:xfrm>
            <a:off x="4940300"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mn-ea"/>
                <a:cs typeface="+mn-ea"/>
                <a:sym typeface="+mn-ea"/>
              </a:rPr>
              <a:t>放置光纤至</a:t>
            </a:r>
            <a:r>
              <a:rPr lang="en-US" altLang="zh-CN" sz="2000" b="1">
                <a:solidFill>
                  <a:schemeClr val="accent2"/>
                </a:solidFill>
                <a:latin typeface="+mn-ea"/>
                <a:cs typeface="+mn-ea"/>
                <a:sym typeface="+mn-ea"/>
              </a:rPr>
              <a:t>V</a:t>
            </a:r>
            <a:r>
              <a:rPr lang="zh-CN" altLang="en-US" sz="2000" b="1">
                <a:solidFill>
                  <a:schemeClr val="accent2"/>
                </a:solidFill>
                <a:latin typeface="+mn-ea"/>
                <a:cs typeface="+mn-ea"/>
                <a:sym typeface="+mn-ea"/>
              </a:rPr>
              <a:t>形载纤槽</a:t>
            </a:r>
            <a:endParaRPr lang="zh-CN" altLang="en-US" sz="2000" b="1">
              <a:solidFill>
                <a:schemeClr val="accent2"/>
              </a:solidFill>
              <a:latin typeface="+mn-ea"/>
              <a:cs typeface="+mn-ea"/>
              <a:sym typeface="+mn-ea"/>
            </a:endParaRPr>
          </a:p>
        </p:txBody>
      </p:sp>
    </p:spTree>
    <p:custDataLst>
      <p:tags r:id="rId1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662430" y="824230"/>
            <a:ext cx="3378835" cy="58801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en-US" altLang="en-US" spc="0" dirty="0">
                <a:solidFill>
                  <a:schemeClr val="accent1"/>
                </a:solidFill>
                <a:uFillTx/>
              </a:rPr>
              <a:t>6.</a:t>
            </a:r>
            <a:r>
              <a:rPr lang="zh-CN" altLang="en-US" spc="0" dirty="0">
                <a:solidFill>
                  <a:schemeClr val="accent1"/>
                </a:solidFill>
                <a:uFillTx/>
              </a:rPr>
              <a:t>熔接光纤</a:t>
            </a:r>
            <a:endParaRPr lang="zh-CN" altLang="en-US" spc="0" dirty="0">
              <a:solidFill>
                <a:schemeClr val="accent1"/>
              </a:solidFill>
              <a:uFillTx/>
            </a:endParaRPr>
          </a:p>
        </p:txBody>
      </p:sp>
      <p:sp>
        <p:nvSpPr>
          <p:cNvPr id="2" name="矩形 40"/>
          <p:cNvSpPr/>
          <p:nvPr>
            <p:custDataLst>
              <p:tags r:id="rId2"/>
            </p:custDataLst>
          </p:nvPr>
        </p:nvSpPr>
        <p:spPr>
          <a:xfrm>
            <a:off x="2333829" y="3904131"/>
            <a:ext cx="3253596" cy="2200123"/>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900">
                <a:ln>
                  <a:noFill/>
                  <a:prstDash val="sysDot"/>
                </a:ln>
                <a:solidFill>
                  <a:schemeClr val="tx1">
                    <a:lumMod val="85000"/>
                    <a:lumOff val="15000"/>
                  </a:schemeClr>
                </a:solidFill>
                <a:latin typeface="+mn-ea"/>
                <a:cs typeface="+mn-ea"/>
                <a:sym typeface="+mn-ea"/>
              </a:rPr>
              <a:t>熔接机自动对准光纤，按照“芯对芯”或“包层对包层”的方式对准后，执行放电功能熔接光纤。</a:t>
            </a:r>
            <a:endParaRPr lang="zh-CN" altLang="en-US" sz="1900">
              <a:ln>
                <a:noFill/>
                <a:prstDash val="sysDot"/>
              </a:ln>
              <a:solidFill>
                <a:schemeClr val="tx1">
                  <a:lumMod val="85000"/>
                  <a:lumOff val="15000"/>
                </a:schemeClr>
              </a:solidFill>
              <a:latin typeface="+mn-ea"/>
              <a:cs typeface="+mn-ea"/>
              <a:sym typeface="+mn-ea"/>
            </a:endParaRPr>
          </a:p>
        </p:txBody>
      </p:sp>
      <p:sp>
        <p:nvSpPr>
          <p:cNvPr id="3" name="矩形 41"/>
          <p:cNvSpPr/>
          <p:nvPr>
            <p:custDataLst>
              <p:tags r:id="rId3"/>
            </p:custDataLst>
          </p:nvPr>
        </p:nvSpPr>
        <p:spPr>
          <a:xfrm>
            <a:off x="2333829" y="3430639"/>
            <a:ext cx="3253596" cy="43292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自动对准与熔接过程</a:t>
            </a:r>
            <a:endParaRPr lang="zh-CN" altLang="en-US" sz="2400" b="1">
              <a:solidFill>
                <a:schemeClr val="accent1"/>
              </a:solidFill>
              <a:latin typeface="+mn-ea"/>
              <a:cs typeface="+mn-ea"/>
            </a:endParaRPr>
          </a:p>
        </p:txBody>
      </p:sp>
      <p:pic>
        <p:nvPicPr>
          <p:cNvPr id="4" name="图片 35" descr="/data/temp/b718632d-9702-11f0-bf46-4a9a6277e025.jpg@base@tag=imgScale&amp;m=1&amp;w=905&amp;h=486&amp;q=95b718632d-9702-11f0-bf46-4a9a6277e025"/>
          <p:cNvPicPr>
            <a:picLocks noChangeAspect="1"/>
          </p:cNvPicPr>
          <p:nvPr>
            <p:custDataLst>
              <p:tags r:id="rId4"/>
            </p:custDataLst>
          </p:nvPr>
        </p:nvPicPr>
        <p:blipFill>
          <a:blip r:embed="rId5"/>
          <a:srcRect b="19449"/>
          <a:stretch>
            <a:fillRect/>
          </a:stretch>
        </p:blipFill>
        <p:spPr>
          <a:xfrm>
            <a:off x="2333829" y="1519555"/>
            <a:ext cx="3254230" cy="1747548"/>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pic>
        <p:nvPicPr>
          <p:cNvPr id="7" name="图片 5" descr="/data/temp/b7186377-9702-11f0-bf46-4a9a6277e025.jpg@base@tag=imgScale&amp;m=1&amp;w=905&amp;h=485&amp;q=95b7186377-9702-11f0-bf46-4a9a6277e025"/>
          <p:cNvPicPr>
            <a:picLocks noChangeAspect="1"/>
          </p:cNvPicPr>
          <p:nvPr>
            <p:custDataLst>
              <p:tags r:id="rId6"/>
            </p:custDataLst>
          </p:nvPr>
        </p:nvPicPr>
        <p:blipFill>
          <a:blip r:embed="rId7"/>
          <a:srcRect t="10794" b="8732"/>
          <a:stretch>
            <a:fillRect/>
          </a:stretch>
        </p:blipFill>
        <p:spPr>
          <a:xfrm>
            <a:off x="6078666" y="1522090"/>
            <a:ext cx="3254864" cy="174501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sp>
        <p:nvSpPr>
          <p:cNvPr id="9" name="矩形 8"/>
          <p:cNvSpPr/>
          <p:nvPr>
            <p:custDataLst>
              <p:tags r:id="rId8"/>
            </p:custDataLst>
          </p:nvPr>
        </p:nvSpPr>
        <p:spPr>
          <a:xfrm>
            <a:off x="6078666" y="3904131"/>
            <a:ext cx="3253596" cy="2200123"/>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900">
                <a:ln>
                  <a:noFill/>
                  <a:prstDash val="sysDot"/>
                </a:ln>
                <a:solidFill>
                  <a:schemeClr val="tx1">
                    <a:lumMod val="85000"/>
                    <a:lumOff val="15000"/>
                  </a:schemeClr>
                </a:solidFill>
                <a:latin typeface="+mn-ea"/>
                <a:cs typeface="+mn-ea"/>
                <a:sym typeface="+mn-ea"/>
              </a:rPr>
              <a:t>熔接完成后，打开防风罩，熔接结果自动存储。光纤通过电弧熔化，准直原理推进实现模场耦合。</a:t>
            </a:r>
            <a:endParaRPr lang="zh-CN" altLang="en-US" sz="1900">
              <a:ln>
                <a:noFill/>
                <a:prstDash val="sysDot"/>
              </a:ln>
              <a:solidFill>
                <a:schemeClr val="tx1">
                  <a:lumMod val="85000"/>
                  <a:lumOff val="15000"/>
                </a:schemeClr>
              </a:solidFill>
              <a:latin typeface="+mn-ea"/>
              <a:cs typeface="+mn-ea"/>
              <a:sym typeface="+mn-ea"/>
            </a:endParaRPr>
          </a:p>
        </p:txBody>
      </p:sp>
      <p:sp>
        <p:nvSpPr>
          <p:cNvPr id="8" name="矩形 9"/>
          <p:cNvSpPr/>
          <p:nvPr>
            <p:custDataLst>
              <p:tags r:id="rId9"/>
            </p:custDataLst>
          </p:nvPr>
        </p:nvSpPr>
        <p:spPr>
          <a:xfrm>
            <a:off x="6078666" y="3430639"/>
            <a:ext cx="3253596" cy="43292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存储熔接结果的操作</a:t>
            </a:r>
            <a:endParaRPr lang="zh-CN" altLang="en-US" sz="2400" b="1">
              <a:solidFill>
                <a:schemeClr val="accent2"/>
              </a:solidFill>
              <a:latin typeface="+mn-ea"/>
              <a:cs typeface="+mn-ea"/>
            </a:endParaRPr>
          </a:p>
        </p:txBody>
      </p:sp>
    </p:spTree>
    <p:custDataLst>
      <p:tags r:id="rId10"/>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4300220" y="748665"/>
            <a:ext cx="7016115" cy="483235"/>
          </a:xfrm>
        </p:spPr>
        <p:txBody>
          <a:bodyPr/>
          <a:p>
            <a:r>
              <a:rPr lang="en-US" altLang="en-US" sz="3200">
                <a:solidFill>
                  <a:schemeClr val="accent2">
                    <a:lumMod val="75000"/>
                  </a:schemeClr>
                </a:solidFill>
              </a:rPr>
              <a:t>7.</a:t>
            </a:r>
            <a:r>
              <a:rPr lang="zh-CN" altLang="en-US" sz="3200">
                <a:solidFill>
                  <a:schemeClr val="accent2">
                    <a:lumMod val="75000"/>
                  </a:schemeClr>
                </a:solidFill>
              </a:rPr>
              <a:t>加热热缩套管</a:t>
            </a:r>
            <a:endParaRPr lang="zh-CN" altLang="en-US" sz="3200">
              <a:solidFill>
                <a:schemeClr val="accent2">
                  <a:lumMod val="75000"/>
                </a:schemeClr>
              </a:solidFill>
            </a:endParaRPr>
          </a:p>
        </p:txBody>
      </p:sp>
      <p:pic>
        <p:nvPicPr>
          <p:cNvPr id="4" name="图片 3" descr="/data/temp/b87c51e6-9702-11f0-bf46-4a9a6277e025.jpg@base@tag=imgScale&amp;m=1&amp;w=1102&amp;h=1904&amp;q=95b87c51e6-9702-11f0-bf46-4a9a6277e025"/>
          <p:cNvPicPr>
            <a:picLocks noChangeAspect="1"/>
          </p:cNvPicPr>
          <p:nvPr>
            <p:custDataLst>
              <p:tags r:id="rId2"/>
            </p:custDataLst>
          </p:nvPr>
        </p:nvPicPr>
        <p:blipFill>
          <a:blip r:embed="rId3"/>
          <a:srcRect l="11560" r="11560"/>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429798" y="1414827"/>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5" name="矩形 9"/>
          <p:cNvSpPr/>
          <p:nvPr>
            <p:custDataLst>
              <p:tags r:id="rId5"/>
            </p:custDataLst>
          </p:nvPr>
        </p:nvSpPr>
        <p:spPr>
          <a:xfrm>
            <a:off x="4945826" y="1398959"/>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取出熔接好的光纤</a:t>
            </a:r>
            <a:endParaRPr lang="zh-CN" altLang="en-US" b="1" dirty="0">
              <a:solidFill>
                <a:schemeClr val="accent1"/>
              </a:solidFill>
              <a:latin typeface="+mn-ea"/>
              <a:cs typeface="+mn-ea"/>
            </a:endParaRPr>
          </a:p>
        </p:txBody>
      </p:sp>
      <p:sp>
        <p:nvSpPr>
          <p:cNvPr id="6" name="矩形 10"/>
          <p:cNvSpPr/>
          <p:nvPr>
            <p:custDataLst>
              <p:tags r:id="rId6"/>
            </p:custDataLst>
          </p:nvPr>
        </p:nvSpPr>
        <p:spPr>
          <a:xfrm>
            <a:off x="4944557" y="1753134"/>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完成熔接后，取出光纤。</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581496" y="1881347"/>
            <a:ext cx="9521" cy="975567"/>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571975" y="3432606"/>
            <a:ext cx="9521" cy="975567"/>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429798" y="2988936"/>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7" name="矩形 15"/>
          <p:cNvSpPr/>
          <p:nvPr>
            <p:custDataLst>
              <p:tags r:id="rId10"/>
            </p:custDataLst>
          </p:nvPr>
        </p:nvSpPr>
        <p:spPr>
          <a:xfrm>
            <a:off x="4945826" y="2973068"/>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移放热缩套管的步骤</a:t>
            </a:r>
            <a:endParaRPr lang="zh-CN" altLang="en-US" b="1" dirty="0">
              <a:solidFill>
                <a:schemeClr val="accent2"/>
              </a:solidFill>
              <a:latin typeface="+mn-ea"/>
              <a:cs typeface="+mn-ea"/>
            </a:endParaRPr>
          </a:p>
        </p:txBody>
      </p:sp>
      <p:sp>
        <p:nvSpPr>
          <p:cNvPr id="18" name="矩形 16"/>
          <p:cNvSpPr/>
          <p:nvPr>
            <p:custDataLst>
              <p:tags r:id="rId11"/>
            </p:custDataLst>
          </p:nvPr>
        </p:nvSpPr>
        <p:spPr>
          <a:xfrm>
            <a:off x="4944557" y="3327242"/>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将热缩套管小心地移到光纤熔接点，确保两光纤涂覆层长度相等。</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429798" y="4563045"/>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20" name="矩形 19"/>
          <p:cNvSpPr/>
          <p:nvPr>
            <p:custDataLst>
              <p:tags r:id="rId13"/>
            </p:custDataLst>
          </p:nvPr>
        </p:nvSpPr>
        <p:spPr>
          <a:xfrm>
            <a:off x="4945826" y="4547177"/>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加热热缩套管的过程</a:t>
            </a:r>
            <a:endParaRPr lang="zh-CN" altLang="en-US" b="1" dirty="0">
              <a:solidFill>
                <a:schemeClr val="accent3"/>
              </a:solidFill>
              <a:latin typeface="+mn-ea"/>
              <a:cs typeface="+mn-ea"/>
            </a:endParaRPr>
          </a:p>
        </p:txBody>
      </p:sp>
      <p:sp>
        <p:nvSpPr>
          <p:cNvPr id="21" name="矩形 20"/>
          <p:cNvSpPr/>
          <p:nvPr>
            <p:custDataLst>
              <p:tags r:id="rId14"/>
            </p:custDataLst>
          </p:nvPr>
        </p:nvSpPr>
        <p:spPr>
          <a:xfrm>
            <a:off x="4944557" y="4901351"/>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打开加热器盖板，放入热缩套管，盖上盖板开始自动加热。加热指示灯亮起，加热完毕后蜂鸣器响，指示灯关闭。设定时间后，加热停止，取出保护管并放置在冷却托盘中。</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1644650" y="882650"/>
            <a:ext cx="9632315" cy="44323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8.</a:t>
            </a:r>
            <a:r>
              <a:rPr lang="zh-CN" altLang="en-US" sz="3200">
                <a:solidFill>
                  <a:schemeClr val="accent2">
                    <a:lumMod val="75000"/>
                  </a:schemeClr>
                </a:solidFill>
              </a:rPr>
              <a:t>盘纤固定</a:t>
            </a:r>
            <a:endParaRPr lang="zh-CN" altLang="en-US" sz="3200">
              <a:solidFill>
                <a:schemeClr val="accent2">
                  <a:lumMod val="75000"/>
                </a:schemeClr>
              </a:solidFill>
            </a:endParaRPr>
          </a:p>
        </p:txBody>
      </p:sp>
      <p:sp>
        <p:nvSpPr>
          <p:cNvPr id="3" name="矩形: 圆角 2"/>
          <p:cNvSpPr/>
          <p:nvPr>
            <p:custDataLst>
              <p:tags r:id="rId2"/>
            </p:custDataLst>
          </p:nvPr>
        </p:nvSpPr>
        <p:spPr>
          <a:xfrm>
            <a:off x="696595" y="2210027"/>
            <a:ext cx="5102525" cy="3612727"/>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4"/>
          <p:cNvSpPr/>
          <p:nvPr>
            <p:custDataLst>
              <p:tags r:id="rId3"/>
            </p:custDataLst>
          </p:nvPr>
        </p:nvSpPr>
        <p:spPr>
          <a:xfrm>
            <a:off x="1001413" y="3443270"/>
            <a:ext cx="4493524" cy="2190879"/>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将接续好的光纤盘入光纤收容盘内，保持较大半径的盘圈弧度以减少损耗。</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675326"/>
            <a:ext cx="793797" cy="777921"/>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dirty="0">
                <a:solidFill>
                  <a:srgbClr val="FFFFFF"/>
                </a:solidFill>
                <a:latin typeface="+mn-ea"/>
                <a:cs typeface="+mn-ea"/>
                <a:sym typeface="+mn-ea"/>
              </a:rPr>
              <a:t>01</a:t>
            </a:r>
            <a:endParaRPr lang="en-US" altLang="zh-CN" sz="2400" b="1" dirty="0">
              <a:solidFill>
                <a:srgbClr val="FFFFFF"/>
              </a:solidFill>
              <a:latin typeface="+mn-ea"/>
              <a:cs typeface="+mn-ea"/>
              <a:sym typeface="+mn-ea"/>
            </a:endParaRPr>
          </a:p>
        </p:txBody>
      </p:sp>
      <p:cxnSp>
        <p:nvCxnSpPr>
          <p:cNvPr id="11" name="直接连接符 79"/>
          <p:cNvCxnSpPr/>
          <p:nvPr>
            <p:custDataLst>
              <p:tags r:id="rId5"/>
            </p:custDataLst>
          </p:nvPr>
        </p:nvCxnSpPr>
        <p:spPr>
          <a:xfrm flipV="1">
            <a:off x="916318" y="3245138"/>
            <a:ext cx="4663079"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2" name="矩形 5"/>
          <p:cNvSpPr/>
          <p:nvPr>
            <p:custDataLst>
              <p:tags r:id="rId6"/>
            </p:custDataLst>
          </p:nvPr>
        </p:nvSpPr>
        <p:spPr>
          <a:xfrm>
            <a:off x="964581" y="2649473"/>
            <a:ext cx="4492889" cy="443256"/>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mn-ea"/>
                <a:cs typeface="+mn-ea"/>
              </a:rPr>
              <a:t>盘纤时的注意事项</a:t>
            </a:r>
            <a:endParaRPr lang="zh-CN" altLang="en-US" sz="2200" b="1" dirty="0">
              <a:solidFill>
                <a:schemeClr val="accent1"/>
              </a:solidFill>
              <a:latin typeface="+mn-ea"/>
              <a:cs typeface="+mn-ea"/>
            </a:endParaRPr>
          </a:p>
        </p:txBody>
      </p:sp>
      <p:sp>
        <p:nvSpPr>
          <p:cNvPr id="13" name="矩形: 圆角 2"/>
          <p:cNvSpPr/>
          <p:nvPr>
            <p:custDataLst>
              <p:tags r:id="rId7"/>
            </p:custDataLst>
          </p:nvPr>
        </p:nvSpPr>
        <p:spPr>
          <a:xfrm>
            <a:off x="6394150" y="2210027"/>
            <a:ext cx="5102525" cy="3612727"/>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6"/>
          <p:cNvSpPr/>
          <p:nvPr>
            <p:custDataLst>
              <p:tags r:id="rId8"/>
            </p:custDataLst>
          </p:nvPr>
        </p:nvSpPr>
        <p:spPr>
          <a:xfrm>
            <a:off x="6698968" y="3448350"/>
            <a:ext cx="4493524" cy="218071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盘圈半径越大，弧度越大，整个线路损耗越小，因此要确保盘圈半径，避免不必要的损耗。</a:t>
            </a:r>
            <a:endParaRPr lang="zh-CN" altLang="en-US" sz="1600">
              <a:solidFill>
                <a:schemeClr val="tx1">
                  <a:lumMod val="85000"/>
                  <a:lumOff val="15000"/>
                </a:schemeClr>
              </a:solidFill>
              <a:latin typeface="+mn-ea"/>
              <a:cs typeface="+mn-ea"/>
            </a:endParaRPr>
          </a:p>
        </p:txBody>
      </p:sp>
      <p:sp>
        <p:nvSpPr>
          <p:cNvPr id="15" name="圆角矩形 39"/>
          <p:cNvSpPr/>
          <p:nvPr>
            <p:custDataLst>
              <p:tags r:id="rId9"/>
            </p:custDataLst>
          </p:nvPr>
        </p:nvSpPr>
        <p:spPr>
          <a:xfrm>
            <a:off x="6658961" y="1675326"/>
            <a:ext cx="793797" cy="777921"/>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a:solidFill>
                  <a:srgbClr val="FFFFFF"/>
                </a:solidFill>
                <a:latin typeface="+mn-ea"/>
                <a:cs typeface="+mn-ea"/>
                <a:sym typeface="+mn-ea"/>
              </a:rPr>
              <a:t>02</a:t>
            </a:r>
            <a:endParaRPr lang="en-US" altLang="zh-CN" sz="2400" b="1" dirty="0">
              <a:solidFill>
                <a:srgbClr val="FFFFFF"/>
              </a:solidFill>
              <a:latin typeface="+mn-ea"/>
              <a:cs typeface="+mn-ea"/>
              <a:sym typeface="+mn-ea"/>
            </a:endParaRPr>
          </a:p>
        </p:txBody>
      </p:sp>
      <p:cxnSp>
        <p:nvCxnSpPr>
          <p:cNvPr id="16" name="直接连接符 73"/>
          <p:cNvCxnSpPr/>
          <p:nvPr>
            <p:custDataLst>
              <p:tags r:id="rId10"/>
            </p:custDataLst>
          </p:nvPr>
        </p:nvCxnSpPr>
        <p:spPr>
          <a:xfrm flipV="1">
            <a:off x="6614508" y="3250853"/>
            <a:ext cx="4662444"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
        <p:nvSpPr>
          <p:cNvPr id="17" name="矩形 7"/>
          <p:cNvSpPr/>
          <p:nvPr>
            <p:custDataLst>
              <p:tags r:id="rId11"/>
            </p:custDataLst>
          </p:nvPr>
        </p:nvSpPr>
        <p:spPr>
          <a:xfrm>
            <a:off x="6664676" y="2649473"/>
            <a:ext cx="4492889" cy="443256"/>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2"/>
                </a:solidFill>
                <a:latin typeface="+mn-ea"/>
                <a:cs typeface="+mn-ea"/>
              </a:rPr>
              <a:t>保持盘圈半径的重要性</a:t>
            </a:r>
            <a:endParaRPr lang="zh-CN" altLang="en-US" sz="2200" b="1">
              <a:solidFill>
                <a:schemeClr val="accent2"/>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custDataLst>
              <p:tags r:id="rId1"/>
            </p:custDataLst>
          </p:nvPr>
        </p:nvSpPr>
        <p:spPr>
          <a:xfrm>
            <a:off x="1627505" y="379095"/>
            <a:ext cx="5679440" cy="107061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00000"/>
              </a:lnSpc>
            </a:pPr>
            <a:r>
              <a:rPr lang="zh-CN" altLang="en-US" sz="3600">
                <a:solidFill>
                  <a:schemeClr val="accent3"/>
                </a:solidFill>
              </a:rPr>
              <a:t>知识链接</a:t>
            </a:r>
            <a:br>
              <a:rPr lang="zh-CN" altLang="en-US" sz="3600">
                <a:solidFill>
                  <a:schemeClr val="accent3"/>
                </a:solidFill>
              </a:rPr>
            </a:br>
            <a:r>
              <a:rPr lang="en-US" altLang="zh-CN" sz="3200">
                <a:solidFill>
                  <a:schemeClr val="accent3"/>
                </a:solidFill>
              </a:rPr>
              <a:t>1. </a:t>
            </a:r>
            <a:r>
              <a:rPr lang="zh-CN" altLang="en-US" sz="3200">
                <a:solidFill>
                  <a:schemeClr val="accent3"/>
                </a:solidFill>
              </a:rPr>
              <a:t>盘纤规则</a:t>
            </a:r>
            <a:endParaRPr lang="zh-CN" altLang="en-US" sz="3200">
              <a:solidFill>
                <a:schemeClr val="accent3"/>
              </a:solidFill>
            </a:endParaRPr>
          </a:p>
        </p:txBody>
      </p:sp>
      <p:sp>
        <p:nvSpPr>
          <p:cNvPr id="8" name="圆角矩形 7"/>
          <p:cNvSpPr/>
          <p:nvPr>
            <p:custDataLst>
              <p:tags r:id="rId2"/>
            </p:custDataLst>
          </p:nvPr>
        </p:nvSpPr>
        <p:spPr>
          <a:xfrm>
            <a:off x="707073" y="1547178"/>
            <a:ext cx="10800715" cy="142303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gn="l">
              <a:lnSpc>
                <a:spcPct val="150000"/>
              </a:lnSpc>
              <a:buClrTx/>
              <a:buSzTx/>
              <a:buFontTx/>
            </a:pPr>
            <a:r>
              <a:rPr lang="zh-CN" altLang="en-US" sz="1600" kern="0">
                <a:ln>
                  <a:noFill/>
                  <a:prstDash val="sysDot"/>
                </a:ln>
                <a:solidFill>
                  <a:schemeClr val="tx1">
                    <a:lumMod val="85000"/>
                    <a:lumOff val="15000"/>
                  </a:schemeClr>
                </a:solidFill>
                <a:uFillTx/>
                <a:latin typeface="+mn-ea"/>
                <a:sym typeface="+mn-ea"/>
              </a:rPr>
              <a:t>沿松套管或光缆分支方向为单元进行盘纤，前者适用于所有的接续工程；后者仅适用于主干光缆末端且为一进多出，分支多为小对数光缆。该规则是每熔接和热缩完一个或几个松套管内的光纤或一个分支方向光缆内的光纤后，盘纤一次。优点是避免了光纤松套管间或不同分支光缆间光纤的混乱，使之布局合理、易盘、易拆，更便于日后网络综合布线维护。</a:t>
            </a:r>
            <a:endParaRPr lang="zh-CN" altLang="en-US" sz="1600" kern="0">
              <a:ln>
                <a:noFill/>
                <a:prstDash val="sysDot"/>
              </a:ln>
              <a:solidFill>
                <a:schemeClr val="tx1">
                  <a:lumMod val="85000"/>
                  <a:lumOff val="15000"/>
                </a:schemeClr>
              </a:solidFill>
              <a:uFillTx/>
              <a:latin typeface="+mn-ea"/>
              <a:sym typeface="+mn-ea"/>
            </a:endParaRPr>
          </a:p>
        </p:txBody>
      </p:sp>
      <p:sp>
        <p:nvSpPr>
          <p:cNvPr id="11" name="圆角矩形 10"/>
          <p:cNvSpPr/>
          <p:nvPr>
            <p:custDataLst>
              <p:tags r:id="rId3"/>
            </p:custDataLst>
          </p:nvPr>
        </p:nvSpPr>
        <p:spPr>
          <a:xfrm>
            <a:off x="938213" y="1494473"/>
            <a:ext cx="706755" cy="87630"/>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圆角矩形 11"/>
          <p:cNvSpPr/>
          <p:nvPr>
            <p:custDataLst>
              <p:tags r:id="rId4"/>
            </p:custDataLst>
          </p:nvPr>
        </p:nvSpPr>
        <p:spPr>
          <a:xfrm>
            <a:off x="707073" y="3278188"/>
            <a:ext cx="10800715" cy="142303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gn="l">
              <a:lnSpc>
                <a:spcPct val="150000"/>
              </a:lnSpc>
              <a:buClrTx/>
              <a:buSzTx/>
              <a:buFontTx/>
            </a:pPr>
            <a:r>
              <a:rPr lang="zh-CN" altLang="en-US" sz="1600" kern="0">
                <a:ln>
                  <a:noFill/>
                  <a:prstDash val="sysDot"/>
                </a:ln>
                <a:solidFill>
                  <a:schemeClr val="tx1">
                    <a:lumMod val="85000"/>
                    <a:lumOff val="15000"/>
                  </a:schemeClr>
                </a:solidFill>
                <a:uFillTx/>
                <a:latin typeface="+mn-ea"/>
                <a:sym typeface="+mn-ea"/>
              </a:rPr>
              <a:t>以预留盘中热缩套管安放单元为单位盘纤，此规则是根据接续盒内预留盘中某一小安放区域内能够安放的热缩套管数目进行盘纤。避免了由于安放位置不同而造成的同一束光纤参差不齐、难以盘纤和固定，甚至出现急弯、小圈等现象。</a:t>
            </a:r>
            <a:endParaRPr lang="zh-CN" altLang="en-US" sz="1600" kern="0">
              <a:ln>
                <a:noFill/>
                <a:prstDash val="sysDot"/>
              </a:ln>
              <a:solidFill>
                <a:schemeClr val="tx1">
                  <a:lumMod val="85000"/>
                  <a:lumOff val="15000"/>
                </a:schemeClr>
              </a:solidFill>
              <a:uFillTx/>
              <a:latin typeface="+mn-ea"/>
              <a:sym typeface="+mn-ea"/>
            </a:endParaRPr>
          </a:p>
        </p:txBody>
      </p:sp>
      <p:sp>
        <p:nvSpPr>
          <p:cNvPr id="13" name="圆角矩形 12"/>
          <p:cNvSpPr/>
          <p:nvPr>
            <p:custDataLst>
              <p:tags r:id="rId5"/>
            </p:custDataLst>
          </p:nvPr>
        </p:nvSpPr>
        <p:spPr>
          <a:xfrm>
            <a:off x="938848" y="3225483"/>
            <a:ext cx="706755" cy="87630"/>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圆角矩形 13"/>
          <p:cNvSpPr/>
          <p:nvPr>
            <p:custDataLst>
              <p:tags r:id="rId6"/>
            </p:custDataLst>
          </p:nvPr>
        </p:nvSpPr>
        <p:spPr>
          <a:xfrm>
            <a:off x="707390" y="5009515"/>
            <a:ext cx="10800715" cy="1212850"/>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gn="l">
              <a:lnSpc>
                <a:spcPct val="150000"/>
              </a:lnSpc>
              <a:buClrTx/>
              <a:buSzTx/>
              <a:buFontTx/>
            </a:pPr>
            <a:r>
              <a:rPr lang="zh-CN" altLang="en-US" sz="1600" kern="0">
                <a:ln>
                  <a:noFill/>
                  <a:prstDash val="sysDot"/>
                </a:ln>
                <a:solidFill>
                  <a:schemeClr val="tx1">
                    <a:lumMod val="85000"/>
                    <a:lumOff val="15000"/>
                  </a:schemeClr>
                </a:solidFill>
                <a:uFillTx/>
                <a:latin typeface="+mn-ea"/>
                <a:sym typeface="+mn-ea"/>
              </a:rPr>
              <a:t>特殊情况，如在接续中出现光分路器、上</a:t>
            </a:r>
            <a:r>
              <a:rPr lang="en-US" altLang="zh-CN" sz="1600" kern="0">
                <a:ln>
                  <a:noFill/>
                  <a:prstDash val="sysDot"/>
                </a:ln>
                <a:solidFill>
                  <a:schemeClr val="tx1">
                    <a:lumMod val="85000"/>
                    <a:lumOff val="15000"/>
                  </a:schemeClr>
                </a:solidFill>
                <a:uFillTx/>
                <a:latin typeface="+mn-ea"/>
                <a:sym typeface="+mn-ea"/>
              </a:rPr>
              <a:t> / </a:t>
            </a:r>
            <a:r>
              <a:rPr lang="zh-CN" altLang="en-US" sz="1600" kern="0">
                <a:ln>
                  <a:noFill/>
                  <a:prstDash val="sysDot"/>
                </a:ln>
                <a:solidFill>
                  <a:schemeClr val="tx1">
                    <a:lumMod val="85000"/>
                    <a:lumOff val="15000"/>
                  </a:schemeClr>
                </a:solidFill>
                <a:uFillTx/>
                <a:latin typeface="+mn-ea"/>
                <a:sym typeface="+mn-ea"/>
              </a:rPr>
              <a:t>下路尾纤、尾缆等特殊器件时要先熔接、热缩、盘绕普通光纤。在依次处理上述情况后，为了安全常另盘操作，以防止挤压引起附加损耗的增加。</a:t>
            </a:r>
            <a:endParaRPr lang="zh-CN" altLang="en-US" sz="1600" kern="0">
              <a:ln>
                <a:noFill/>
                <a:prstDash val="sysDot"/>
              </a:ln>
              <a:solidFill>
                <a:schemeClr val="tx1">
                  <a:lumMod val="85000"/>
                  <a:lumOff val="15000"/>
                </a:schemeClr>
              </a:solidFill>
              <a:uFillTx/>
              <a:latin typeface="+mn-ea"/>
              <a:sym typeface="+mn-ea"/>
            </a:endParaRPr>
          </a:p>
        </p:txBody>
      </p:sp>
      <p:sp>
        <p:nvSpPr>
          <p:cNvPr id="15" name="圆角矩形 14"/>
          <p:cNvSpPr/>
          <p:nvPr>
            <p:custDataLst>
              <p:tags r:id="rId7"/>
            </p:custDataLst>
          </p:nvPr>
        </p:nvSpPr>
        <p:spPr>
          <a:xfrm>
            <a:off x="938848" y="4956493"/>
            <a:ext cx="706755" cy="87630"/>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8"/>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609725" y="721995"/>
            <a:ext cx="9761220" cy="53403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2. </a:t>
            </a:r>
            <a:r>
              <a:rPr lang="zh-CN" altLang="en-US" sz="3200">
                <a:solidFill>
                  <a:schemeClr val="accent2">
                    <a:lumMod val="75000"/>
                  </a:schemeClr>
                </a:solidFill>
              </a:rPr>
              <a:t>盘纤的方法</a:t>
            </a:r>
            <a:endParaRPr lang="zh-CN" altLang="en-US" sz="3200">
              <a:solidFill>
                <a:schemeClr val="accent2">
                  <a:lumMod val="75000"/>
                </a:schemeClr>
              </a:solidFill>
            </a:endParaRPr>
          </a:p>
        </p:txBody>
      </p:sp>
      <p:sp>
        <p:nvSpPr>
          <p:cNvPr id="7" name="椭圆 1"/>
          <p:cNvSpPr/>
          <p:nvPr>
            <p:custDataLst>
              <p:tags r:id="rId2"/>
            </p:custDataLst>
          </p:nvPr>
        </p:nvSpPr>
        <p:spPr>
          <a:xfrm rot="10800000">
            <a:off x="6000809" y="2206756"/>
            <a:ext cx="1877233" cy="1877233"/>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椭圆 3"/>
          <p:cNvSpPr/>
          <p:nvPr>
            <p:custDataLst>
              <p:tags r:id="rId3"/>
            </p:custDataLst>
          </p:nvPr>
        </p:nvSpPr>
        <p:spPr>
          <a:xfrm rot="10800000">
            <a:off x="4423503" y="2206756"/>
            <a:ext cx="1877233" cy="1877233"/>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椭圆 2"/>
          <p:cNvSpPr/>
          <p:nvPr>
            <p:custDataLst>
              <p:tags r:id="rId4"/>
            </p:custDataLst>
          </p:nvPr>
        </p:nvSpPr>
        <p:spPr>
          <a:xfrm rot="10800000">
            <a:off x="6000809" y="3855412"/>
            <a:ext cx="1877233" cy="1877233"/>
          </a:xfrm>
          <a:prstGeom prst="ellipse">
            <a:avLst/>
          </a:prstGeom>
          <a:solidFill>
            <a:schemeClr val="accent4">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4" name="椭圆 4"/>
          <p:cNvSpPr/>
          <p:nvPr>
            <p:custDataLst>
              <p:tags r:id="rId5"/>
            </p:custDataLst>
          </p:nvPr>
        </p:nvSpPr>
        <p:spPr>
          <a:xfrm rot="10800000">
            <a:off x="4423503" y="3855412"/>
            <a:ext cx="1877233" cy="1877233"/>
          </a:xfrm>
          <a:prstGeom prst="ellipse">
            <a:avLst/>
          </a:prstGeom>
          <a:solidFill>
            <a:schemeClr val="accent3">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5" name="矩形 6"/>
          <p:cNvSpPr/>
          <p:nvPr>
            <p:custDataLst>
              <p:tags r:id="rId6"/>
            </p:custDataLst>
          </p:nvPr>
        </p:nvSpPr>
        <p:spPr>
          <a:xfrm>
            <a:off x="8220907" y="2055213"/>
            <a:ext cx="3150191" cy="1742739"/>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从一端开始盘纤的方法首先固定热缩套管，然后处理另一侧余纤，其优点是可根据一侧余纤长度灵活选择铜管安放位置，操作方便快捷，可有效避免出现急弯、小圈现象。</a:t>
            </a:r>
            <a:endParaRPr lang="zh-CN" altLang="en-US" sz="1600" dirty="0">
              <a:solidFill>
                <a:schemeClr val="tx1">
                  <a:lumMod val="85000"/>
                  <a:lumOff val="15000"/>
                </a:schemeClr>
              </a:solidFill>
              <a:latin typeface="+mn-ea"/>
              <a:cs typeface="+mn-ea"/>
            </a:endParaRPr>
          </a:p>
        </p:txBody>
      </p:sp>
      <p:sp>
        <p:nvSpPr>
          <p:cNvPr id="19" name="矩形 11"/>
          <p:cNvSpPr/>
          <p:nvPr>
            <p:custDataLst>
              <p:tags r:id="rId7"/>
            </p:custDataLst>
          </p:nvPr>
        </p:nvSpPr>
        <p:spPr>
          <a:xfrm>
            <a:off x="8220907" y="1598691"/>
            <a:ext cx="3150191" cy="366228"/>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2"/>
                </a:solidFill>
                <a:latin typeface="+mn-ea"/>
                <a:cs typeface="+mn-ea"/>
              </a:rPr>
              <a:t>从一端开始盘纤的方法</a:t>
            </a:r>
            <a:endParaRPr lang="zh-CN" altLang="en-US" sz="2000" b="1" kern="0">
              <a:solidFill>
                <a:schemeClr val="accent2"/>
              </a:solidFill>
              <a:latin typeface="+mn-ea"/>
              <a:cs typeface="+mn-ea"/>
            </a:endParaRPr>
          </a:p>
        </p:txBody>
      </p:sp>
      <p:sp>
        <p:nvSpPr>
          <p:cNvPr id="20" name="矩形 13"/>
          <p:cNvSpPr/>
          <p:nvPr>
            <p:custDataLst>
              <p:tags r:id="rId8"/>
            </p:custDataLst>
          </p:nvPr>
        </p:nvSpPr>
        <p:spPr>
          <a:xfrm>
            <a:off x="8220907" y="4597339"/>
            <a:ext cx="3150191" cy="1742739"/>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根据实际情况，采用多种图形盘纤，如圆、椭圆、“</a:t>
            </a:r>
            <a:r>
              <a:rPr lang="en-US" altLang="zh-CN" sz="1600" dirty="0">
                <a:solidFill>
                  <a:schemeClr val="tx1">
                    <a:lumMod val="85000"/>
                    <a:lumOff val="15000"/>
                  </a:schemeClr>
                </a:solidFill>
                <a:latin typeface="+mn-ea"/>
                <a:cs typeface="+mn-ea"/>
                <a:sym typeface="+mn-ea"/>
              </a:rPr>
              <a:t>CC</a:t>
            </a:r>
            <a:r>
              <a:rPr lang="zh-CN" altLang="en-US" sz="1600" dirty="0">
                <a:solidFill>
                  <a:schemeClr val="tx1">
                    <a:lumMod val="85000"/>
                    <a:lumOff val="15000"/>
                  </a:schemeClr>
                </a:solidFill>
                <a:latin typeface="+mn-ea"/>
                <a:cs typeface="+mn-ea"/>
                <a:sym typeface="+mn-ea"/>
              </a:rPr>
              <a:t>”“～”等，可以顺势自然盘绕，避免生拉硬拽，有效利用预留空间，最大限度降低因盘纤带来的附加损耗。</a:t>
            </a:r>
            <a:endParaRPr lang="zh-CN" altLang="en-US" sz="1600" dirty="0">
              <a:solidFill>
                <a:schemeClr val="tx1">
                  <a:lumMod val="85000"/>
                  <a:lumOff val="15000"/>
                </a:schemeClr>
              </a:solidFill>
              <a:latin typeface="+mn-ea"/>
              <a:cs typeface="+mn-ea"/>
              <a:sym typeface="+mn-ea"/>
            </a:endParaRPr>
          </a:p>
        </p:txBody>
      </p:sp>
      <p:sp>
        <p:nvSpPr>
          <p:cNvPr id="21" name="矩形 17"/>
          <p:cNvSpPr/>
          <p:nvPr>
            <p:custDataLst>
              <p:tags r:id="rId9"/>
            </p:custDataLst>
          </p:nvPr>
        </p:nvSpPr>
        <p:spPr>
          <a:xfrm>
            <a:off x="8220907" y="3954128"/>
            <a:ext cx="3150191" cy="366228"/>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4"/>
                </a:solidFill>
                <a:latin typeface="+mn-ea"/>
                <a:cs typeface="+mn-ea"/>
              </a:rPr>
              <a:t>多种图形盘纤的灵活应用</a:t>
            </a:r>
            <a:endParaRPr lang="zh-CN" altLang="en-US" sz="2000" b="1" kern="0">
              <a:solidFill>
                <a:schemeClr val="accent4"/>
              </a:solidFill>
              <a:latin typeface="+mn-ea"/>
              <a:cs typeface="+mn-ea"/>
            </a:endParaRPr>
          </a:p>
        </p:txBody>
      </p:sp>
      <p:sp>
        <p:nvSpPr>
          <p:cNvPr id="22" name="矩形 22"/>
          <p:cNvSpPr/>
          <p:nvPr>
            <p:custDataLst>
              <p:tags r:id="rId10"/>
            </p:custDataLst>
          </p:nvPr>
        </p:nvSpPr>
        <p:spPr>
          <a:xfrm>
            <a:off x="819150" y="2055495"/>
            <a:ext cx="3488690" cy="1742440"/>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先中间后两边的布线方法涉及将热缩后的套管逐个放置于固定槽中，随后处理两侧余纤，这种方法有利于保护光纤接点，避免盘纤可能造成的损害。</a:t>
            </a:r>
            <a:endParaRPr lang="zh-CN" altLang="en-US" sz="1600" dirty="0">
              <a:solidFill>
                <a:schemeClr val="tx1">
                  <a:lumMod val="85000"/>
                  <a:lumOff val="15000"/>
                </a:schemeClr>
              </a:solidFill>
              <a:latin typeface="+mn-ea"/>
              <a:cs typeface="+mn-ea"/>
            </a:endParaRPr>
          </a:p>
        </p:txBody>
      </p:sp>
      <p:sp>
        <p:nvSpPr>
          <p:cNvPr id="24" name="矩形 23"/>
          <p:cNvSpPr/>
          <p:nvPr>
            <p:custDataLst>
              <p:tags r:id="rId11"/>
            </p:custDataLst>
          </p:nvPr>
        </p:nvSpPr>
        <p:spPr>
          <a:xfrm>
            <a:off x="819316" y="1598691"/>
            <a:ext cx="3150191" cy="366228"/>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mn-ea"/>
                <a:cs typeface="+mn-ea"/>
              </a:rPr>
              <a:t>先中间后两边的布线方法</a:t>
            </a:r>
            <a:endParaRPr lang="zh-CN" altLang="en-US" sz="2000" b="1" kern="0">
              <a:solidFill>
                <a:schemeClr val="accent1"/>
              </a:solidFill>
              <a:latin typeface="+mn-ea"/>
              <a:cs typeface="+mn-ea"/>
            </a:endParaRPr>
          </a:p>
        </p:txBody>
      </p:sp>
      <p:sp>
        <p:nvSpPr>
          <p:cNvPr id="25" name="矩形 24"/>
          <p:cNvSpPr/>
          <p:nvPr>
            <p:custDataLst>
              <p:tags r:id="rId12"/>
            </p:custDataLst>
          </p:nvPr>
        </p:nvSpPr>
        <p:spPr>
          <a:xfrm>
            <a:off x="819150" y="4380865"/>
            <a:ext cx="3603625" cy="1742440"/>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在处理特殊情况时，如个别光纤过长或过短，可将其放在最后单独盘绕；若带有特殊光器件，则应将其轻置于普通光纤之上，并在两者之间加入缓冲衬垫，以防止挤压造成断纤。</a:t>
            </a:r>
            <a:endParaRPr lang="zh-CN" altLang="en-US" sz="1600" dirty="0">
              <a:solidFill>
                <a:schemeClr val="tx1">
                  <a:lumMod val="85000"/>
                  <a:lumOff val="15000"/>
                </a:schemeClr>
              </a:solidFill>
              <a:latin typeface="+mn-ea"/>
              <a:cs typeface="+mn-ea"/>
            </a:endParaRPr>
          </a:p>
        </p:txBody>
      </p:sp>
      <p:sp>
        <p:nvSpPr>
          <p:cNvPr id="26" name="矩形 25"/>
          <p:cNvSpPr/>
          <p:nvPr>
            <p:custDataLst>
              <p:tags r:id="rId13"/>
            </p:custDataLst>
          </p:nvPr>
        </p:nvSpPr>
        <p:spPr>
          <a:xfrm>
            <a:off x="828206" y="4014453"/>
            <a:ext cx="3150191" cy="366228"/>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3"/>
                </a:solidFill>
                <a:latin typeface="+mn-ea"/>
                <a:cs typeface="+mn-ea"/>
              </a:rPr>
              <a:t>特殊情况下的光纤处理</a:t>
            </a:r>
            <a:endParaRPr lang="zh-CN" altLang="en-US" sz="2000" b="1" kern="0">
              <a:solidFill>
                <a:schemeClr val="accent3"/>
              </a:solidFill>
              <a:latin typeface="+mn-ea"/>
              <a:cs typeface="+mn-ea"/>
            </a:endParaRPr>
          </a:p>
        </p:txBody>
      </p:sp>
      <p:pic>
        <p:nvPicPr>
          <p:cNvPr id="27" name="图片 4" descr="343439383331313b343532303032303bb8f6c8cbd0c5cfa2"/>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745893" y="2951840"/>
            <a:ext cx="386612" cy="386612"/>
          </a:xfrm>
          <a:prstGeom prst="rect">
            <a:avLst/>
          </a:prstGeom>
        </p:spPr>
      </p:pic>
      <p:pic>
        <p:nvPicPr>
          <p:cNvPr id="28" name="图片 11" descr="343439383331313b343532303032373bbfcdbba7b5b5b0b8"/>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742736" y="4597339"/>
            <a:ext cx="393772" cy="393772"/>
          </a:xfrm>
          <a:prstGeom prst="rect">
            <a:avLst/>
          </a:prstGeom>
        </p:spPr>
      </p:pic>
      <p:pic>
        <p:nvPicPr>
          <p:cNvPr id="29" name="图片 7" descr="343439383331313b343532303032333bc6f3d2b5bcf2bde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168588" y="4600497"/>
            <a:ext cx="386613" cy="386613"/>
          </a:xfrm>
          <a:prstGeom prst="rect">
            <a:avLst/>
          </a:prstGeom>
        </p:spPr>
      </p:pic>
      <p:pic>
        <p:nvPicPr>
          <p:cNvPr id="30" name="图片 3" descr="343439383331313b343532303031393bd2b5bca8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165430" y="2948683"/>
            <a:ext cx="393772" cy="393772"/>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568450" y="741680"/>
            <a:ext cx="9988550" cy="635000"/>
          </a:xfrm>
          <a:prstGeom prst="rect">
            <a:avLst/>
          </a:prstGeom>
          <a:noFill/>
        </p:spPr>
        <p:txBody>
          <a:bodyPr wrap="square" rtlCol="0" anchor="t">
            <a:normAutofit/>
          </a:bodyPr>
          <a:p>
            <a:r>
              <a:rPr lang="en-US" altLang="en-US" sz="3200">
                <a:solidFill>
                  <a:schemeClr val="accent2">
                    <a:lumMod val="75000"/>
                  </a:schemeClr>
                </a:solidFill>
              </a:rPr>
              <a:t>3. 光纤跳线按连接器类型分类</a:t>
            </a:r>
            <a:endParaRPr lang="en-US" altLang="en-US" sz="3200">
              <a:solidFill>
                <a:schemeClr val="accent2">
                  <a:lumMod val="75000"/>
                </a:schemeClr>
              </a:solidFill>
            </a:endParaRPr>
          </a:p>
        </p:txBody>
      </p:sp>
      <p:sp>
        <p:nvSpPr>
          <p:cNvPr id="6" name="边界"/>
          <p:cNvSpPr/>
          <p:nvPr>
            <p:custDataLst>
              <p:tags r:id="rId2"/>
            </p:custDataLst>
          </p:nvPr>
        </p:nvSpPr>
        <p:spPr>
          <a:xfrm>
            <a:off x="2276475" y="1482725"/>
            <a:ext cx="7012800" cy="457390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4" name="正文"/>
          <p:cNvSpPr txBox="1"/>
          <p:nvPr>
            <p:custDataLst>
              <p:tags r:id="rId3"/>
            </p:custDataLst>
          </p:nvPr>
        </p:nvSpPr>
        <p:spPr>
          <a:xfrm>
            <a:off x="1945005" y="1928495"/>
            <a:ext cx="3535680" cy="1719580"/>
          </a:xfrm>
          <a:prstGeom prst="rect">
            <a:avLst/>
          </a:prstGeom>
          <a:noFill/>
        </p:spPr>
        <p:txBody>
          <a:bodyPr wrap="square" lIns="0" tIns="0" rIns="0" bIns="0" rtlCol="0" anchor="t" anchorCtr="0">
            <a:noAutofit/>
          </a:bodyPr>
          <a:p>
            <a:pPr lvl="0" indent="0" algn="just" fontAlgn="auto">
              <a:lnSpc>
                <a:spcPct val="150000"/>
              </a:lnSpc>
              <a:buClrTx/>
              <a:buSzTx/>
              <a:buFontTx/>
            </a:pPr>
            <a:r>
              <a:rPr lang="en-US" altLang="en-US" sz="1600" kern="0" dirty="0">
                <a:ln>
                  <a:noFill/>
                  <a:prstDash val="sysDot"/>
                </a:ln>
                <a:solidFill>
                  <a:schemeClr val="tx1">
                    <a:lumMod val="85000"/>
                    <a:lumOff val="15000"/>
                  </a:schemeClr>
                </a:solidFill>
                <a:uFillTx/>
                <a:latin typeface="+mn-ea"/>
                <a:sym typeface="+mn-ea"/>
              </a:rPr>
              <a:t>FC</a:t>
            </a:r>
            <a:r>
              <a:rPr lang="zh-CN" altLang="en-US" sz="1600" kern="0" dirty="0">
                <a:ln>
                  <a:noFill/>
                  <a:prstDash val="sysDot"/>
                </a:ln>
                <a:solidFill>
                  <a:schemeClr val="tx1">
                    <a:lumMod val="85000"/>
                    <a:lumOff val="15000"/>
                  </a:schemeClr>
                </a:solidFill>
                <a:uFillTx/>
                <a:latin typeface="+mn-ea"/>
                <a:sym typeface="+mn-ea"/>
              </a:rPr>
              <a:t>光纤跳线是单模网络中常见的连接设备，其外部加强方式为金属套，紧固方式采用螺丝扣。它在电信网络中使用广泛，因其结构牢靠、防灰尘而受到青睐，尽管安装时间相对较长。</a:t>
            </a:r>
            <a:endParaRPr lang="zh-CN" altLang="en-US" sz="1600" kern="0" dirty="0">
              <a:ln>
                <a:noFill/>
                <a:prstDash val="sysDot"/>
              </a:ln>
              <a:solidFill>
                <a:schemeClr val="tx1">
                  <a:lumMod val="85000"/>
                  <a:lumOff val="15000"/>
                </a:schemeClr>
              </a:solidFill>
              <a:uFillTx/>
              <a:latin typeface="+mn-ea"/>
              <a:sym typeface="+mn-ea"/>
            </a:endParaRPr>
          </a:p>
        </p:txBody>
      </p:sp>
      <p:sp>
        <p:nvSpPr>
          <p:cNvPr id="7" name="标题"/>
          <p:cNvSpPr txBox="1"/>
          <p:nvPr>
            <p:custDataLst>
              <p:tags r:id="rId4"/>
            </p:custDataLst>
          </p:nvPr>
        </p:nvSpPr>
        <p:spPr>
          <a:xfrm>
            <a:off x="1945005" y="1473835"/>
            <a:ext cx="3209290" cy="405130"/>
          </a:xfrm>
          <a:prstGeom prst="rect">
            <a:avLst/>
          </a:prstGeom>
          <a:noFill/>
        </p:spPr>
        <p:txBody>
          <a:bodyPr wrap="square" lIns="0" tIns="0" rIns="0" bIns="0" rtlCol="0" anchor="b" anchorCtr="0">
            <a:noAutofit/>
          </a:bodyPr>
          <a:p>
            <a:pPr indent="0" algn="l" fontAlgn="auto">
              <a:lnSpc>
                <a:spcPct val="130000"/>
              </a:lnSpc>
            </a:pPr>
            <a:r>
              <a:rPr lang="en-US" altLang="en-US" sz="2000" b="1" dirty="0">
                <a:solidFill>
                  <a:schemeClr val="accent1"/>
                </a:solidFill>
                <a:uFillTx/>
                <a:latin typeface="+mn-ea"/>
                <a:sym typeface="+mn-ea"/>
              </a:rPr>
              <a:t>FC</a:t>
            </a:r>
            <a:r>
              <a:rPr lang="zh-CN" altLang="en-US" sz="2000" b="1" dirty="0">
                <a:solidFill>
                  <a:schemeClr val="accent1"/>
                </a:solidFill>
                <a:uFillTx/>
                <a:latin typeface="+mn-ea"/>
                <a:sym typeface="+mn-ea"/>
              </a:rPr>
              <a:t>光纤跳线的特点</a:t>
            </a:r>
            <a:endParaRPr lang="zh-CN" altLang="en-US" sz="2000" b="1" dirty="0">
              <a:solidFill>
                <a:schemeClr val="accent1"/>
              </a:solidFill>
              <a:uFillTx/>
              <a:latin typeface="+mn-ea"/>
              <a:sym typeface="+mn-ea"/>
            </a:endParaRPr>
          </a:p>
        </p:txBody>
      </p:sp>
      <p:sp>
        <p:nvSpPr>
          <p:cNvPr id="40" name="正文"/>
          <p:cNvSpPr txBox="1"/>
          <p:nvPr>
            <p:custDataLst>
              <p:tags r:id="rId5"/>
            </p:custDataLst>
          </p:nvPr>
        </p:nvSpPr>
        <p:spPr>
          <a:xfrm>
            <a:off x="5916930" y="1939925"/>
            <a:ext cx="3535680" cy="1719580"/>
          </a:xfrm>
          <a:prstGeom prst="rect">
            <a:avLst/>
          </a:prstGeom>
          <a:noFill/>
        </p:spPr>
        <p:txBody>
          <a:bodyPr wrap="square" lIns="0" tIns="0" rIns="0" bIns="0" rtlCol="0" anchor="t" anchorCtr="0">
            <a:noAutofit/>
          </a:bodyPr>
          <a:p>
            <a:pPr lvl="0" indent="0" algn="just" fontAlgn="auto">
              <a:lnSpc>
                <a:spcPct val="150000"/>
              </a:lnSpc>
              <a:buClrTx/>
              <a:buSzTx/>
              <a:buFontTx/>
            </a:pPr>
            <a:r>
              <a:rPr lang="en-US" altLang="en-US" sz="1600" kern="0" dirty="0">
                <a:ln>
                  <a:noFill/>
                  <a:prstDash val="sysDot"/>
                </a:ln>
                <a:solidFill>
                  <a:schemeClr val="tx1">
                    <a:lumMod val="85000"/>
                    <a:lumOff val="15000"/>
                  </a:schemeClr>
                </a:solidFill>
                <a:uFillTx/>
                <a:latin typeface="+mn-ea"/>
                <a:sym typeface="+mn-ea"/>
              </a:rPr>
              <a:t>ST</a:t>
            </a:r>
            <a:r>
              <a:rPr lang="zh-CN" altLang="en-US" sz="1600" kern="0" dirty="0">
                <a:ln>
                  <a:noFill/>
                  <a:prstDash val="sysDot"/>
                </a:ln>
                <a:solidFill>
                  <a:schemeClr val="tx1">
                    <a:lumMod val="85000"/>
                    <a:lumOff val="15000"/>
                  </a:schemeClr>
                </a:solidFill>
                <a:uFillTx/>
                <a:latin typeface="+mn-ea"/>
                <a:sym typeface="+mn-ea"/>
              </a:rPr>
              <a:t>光纤跳线是多模网络中常见的连接设备，也是</a:t>
            </a:r>
            <a:r>
              <a:rPr lang="en-US" altLang="zh-CN" sz="1600" kern="0" dirty="0">
                <a:ln>
                  <a:noFill/>
                  <a:prstDash val="sysDot"/>
                </a:ln>
                <a:solidFill>
                  <a:schemeClr val="tx1">
                    <a:lumMod val="85000"/>
                    <a:lumOff val="15000"/>
                  </a:schemeClr>
                </a:solidFill>
                <a:uFillTx/>
                <a:latin typeface="+mn-ea"/>
                <a:sym typeface="+mn-ea"/>
              </a:rPr>
              <a:t>Base10</a:t>
            </a:r>
            <a:r>
              <a:rPr lang="zh-CN" altLang="en-US" sz="1600" kern="0" dirty="0">
                <a:ln>
                  <a:noFill/>
                  <a:prstDash val="sysDot"/>
                </a:ln>
                <a:solidFill>
                  <a:schemeClr val="tx1">
                    <a:lumMod val="85000"/>
                    <a:lumOff val="15000"/>
                  </a:schemeClr>
                </a:solidFill>
                <a:uFillTx/>
                <a:latin typeface="+mn-ea"/>
                <a:sym typeface="+mn-ea"/>
              </a:rPr>
              <a:t>光纤连接中常用的连接器类型。它常用于光纤配线架，外壳呈圆形，紧固方式为螺丝扣，芯外露，需要插入后旋转半周来固定卡口。</a:t>
            </a:r>
            <a:endParaRPr lang="zh-CN" altLang="en-US" sz="1600" kern="0" dirty="0">
              <a:ln>
                <a:noFill/>
                <a:prstDash val="sysDot"/>
              </a:ln>
              <a:solidFill>
                <a:schemeClr val="tx1">
                  <a:lumMod val="85000"/>
                  <a:lumOff val="15000"/>
                </a:schemeClr>
              </a:solidFill>
              <a:uFillTx/>
              <a:latin typeface="+mn-ea"/>
              <a:sym typeface="+mn-ea"/>
            </a:endParaRPr>
          </a:p>
        </p:txBody>
      </p:sp>
      <p:sp>
        <p:nvSpPr>
          <p:cNvPr id="41" name="标题"/>
          <p:cNvSpPr txBox="1"/>
          <p:nvPr>
            <p:custDataLst>
              <p:tags r:id="rId6"/>
            </p:custDataLst>
          </p:nvPr>
        </p:nvSpPr>
        <p:spPr>
          <a:xfrm>
            <a:off x="6080125" y="1485265"/>
            <a:ext cx="3209290" cy="405130"/>
          </a:xfrm>
          <a:prstGeom prst="rect">
            <a:avLst/>
          </a:prstGeom>
          <a:noFill/>
        </p:spPr>
        <p:txBody>
          <a:bodyPr wrap="square" lIns="0" tIns="0" rIns="0" bIns="0" rtlCol="0" anchor="b" anchorCtr="0">
            <a:noAutofit/>
          </a:bodyPr>
          <a:p>
            <a:pPr indent="0" algn="l" fontAlgn="auto">
              <a:lnSpc>
                <a:spcPct val="130000"/>
              </a:lnSpc>
            </a:pPr>
            <a:r>
              <a:rPr lang="en-US" altLang="en-US" sz="2000" b="1" dirty="0">
                <a:solidFill>
                  <a:schemeClr val="accent2"/>
                </a:solidFill>
                <a:uFillTx/>
                <a:latin typeface="+mn-ea"/>
                <a:sym typeface="+mn-ea"/>
              </a:rPr>
              <a:t>ST</a:t>
            </a:r>
            <a:r>
              <a:rPr lang="zh-CN" altLang="en-US" sz="2000" b="1" dirty="0">
                <a:solidFill>
                  <a:schemeClr val="accent2"/>
                </a:solidFill>
                <a:uFillTx/>
                <a:latin typeface="+mn-ea"/>
                <a:sym typeface="+mn-ea"/>
              </a:rPr>
              <a:t>光纤跳线的应用场景</a:t>
            </a:r>
            <a:endParaRPr lang="zh-CN" altLang="en-US" sz="2000" b="1" dirty="0">
              <a:solidFill>
                <a:schemeClr val="accent2"/>
              </a:solidFill>
              <a:uFillTx/>
              <a:latin typeface="+mn-ea"/>
              <a:sym typeface="+mn-ea"/>
            </a:endParaRPr>
          </a:p>
        </p:txBody>
      </p:sp>
      <p:sp>
        <p:nvSpPr>
          <p:cNvPr id="8" name="正文"/>
          <p:cNvSpPr txBox="1"/>
          <p:nvPr>
            <p:custDataLst>
              <p:tags r:id="rId7"/>
            </p:custDataLst>
          </p:nvPr>
        </p:nvSpPr>
        <p:spPr>
          <a:xfrm>
            <a:off x="1945005" y="4351020"/>
            <a:ext cx="3535680" cy="1719580"/>
          </a:xfrm>
          <a:prstGeom prst="rect">
            <a:avLst/>
          </a:prstGeom>
          <a:noFill/>
        </p:spPr>
        <p:txBody>
          <a:bodyPr wrap="square" lIns="0" tIns="0" rIns="0" bIns="0" rtlCol="0" anchor="t" anchorCtr="0">
            <a:noAutofit/>
          </a:bodyPr>
          <a:p>
            <a:pPr lvl="0" indent="0" algn="just" fontAlgn="auto">
              <a:lnSpc>
                <a:spcPct val="150000"/>
              </a:lnSpc>
              <a:buClrTx/>
              <a:buSzTx/>
              <a:buFontTx/>
            </a:pPr>
            <a:r>
              <a:rPr lang="en-US" altLang="en-US" sz="1600" kern="0" dirty="0">
                <a:ln>
                  <a:noFill/>
                  <a:prstDash val="sysDot"/>
                </a:ln>
                <a:solidFill>
                  <a:schemeClr val="tx1">
                    <a:lumMod val="85000"/>
                    <a:lumOff val="15000"/>
                  </a:schemeClr>
                </a:solidFill>
                <a:uFillTx/>
                <a:latin typeface="+mn-ea"/>
                <a:sym typeface="+mn-ea"/>
              </a:rPr>
              <a:t>SC</a:t>
            </a:r>
            <a:r>
              <a:rPr lang="zh-CN" altLang="en-US" sz="1600" kern="0" dirty="0">
                <a:ln>
                  <a:noFill/>
                  <a:prstDash val="sysDot"/>
                </a:ln>
                <a:solidFill>
                  <a:schemeClr val="tx1">
                    <a:lumMod val="85000"/>
                    <a:lumOff val="15000"/>
                  </a:schemeClr>
                </a:solidFill>
                <a:uFillTx/>
                <a:latin typeface="+mn-ea"/>
                <a:sym typeface="+mn-ea"/>
              </a:rPr>
              <a:t>光纤跳线是</a:t>
            </a:r>
            <a:r>
              <a:rPr lang="en-US" altLang="zh-CN" sz="1600" kern="0" dirty="0">
                <a:ln>
                  <a:noFill/>
                  <a:prstDash val="sysDot"/>
                </a:ln>
                <a:solidFill>
                  <a:schemeClr val="tx1">
                    <a:lumMod val="85000"/>
                    <a:lumOff val="15000"/>
                  </a:schemeClr>
                </a:solidFill>
                <a:uFillTx/>
                <a:latin typeface="+mn-ea"/>
                <a:sym typeface="+mn-ea"/>
              </a:rPr>
              <a:t>TIA-568-A</a:t>
            </a:r>
            <a:r>
              <a:rPr lang="zh-CN" altLang="en-US" sz="1600" kern="0" dirty="0">
                <a:ln>
                  <a:noFill/>
                  <a:prstDash val="sysDot"/>
                </a:ln>
                <a:solidFill>
                  <a:schemeClr val="tx1">
                    <a:lumMod val="85000"/>
                    <a:lumOff val="15000"/>
                  </a:schemeClr>
                </a:solidFill>
                <a:uFillTx/>
                <a:latin typeface="+mn-ea"/>
                <a:sym typeface="+mn-ea"/>
              </a:rPr>
              <a:t>标准的连接器，最初因价格较高而未被广泛采用，但后期凭借其优异的性能逐渐用于</a:t>
            </a:r>
            <a:r>
              <a:rPr lang="en-US" altLang="zh-CN" sz="1600" kern="0" dirty="0">
                <a:ln>
                  <a:noFill/>
                  <a:prstDash val="sysDot"/>
                </a:ln>
                <a:solidFill>
                  <a:schemeClr val="tx1">
                    <a:lumMod val="85000"/>
                    <a:lumOff val="15000"/>
                  </a:schemeClr>
                </a:solidFill>
                <a:uFillTx/>
                <a:latin typeface="+mn-ea"/>
                <a:sym typeface="+mn-ea"/>
              </a:rPr>
              <a:t>GBIC</a:t>
            </a:r>
            <a:r>
              <a:rPr lang="zh-CN" altLang="en-US" sz="1600" kern="0" dirty="0">
                <a:ln>
                  <a:noFill/>
                  <a:prstDash val="sysDot"/>
                </a:ln>
                <a:solidFill>
                  <a:schemeClr val="tx1">
                    <a:lumMod val="85000"/>
                    <a:lumOff val="15000"/>
                  </a:schemeClr>
                </a:solidFill>
                <a:uFillTx/>
                <a:latin typeface="+mn-ea"/>
                <a:sym typeface="+mn-ea"/>
              </a:rPr>
              <a:t>光模块的连接。</a:t>
            </a:r>
            <a:endParaRPr lang="zh-CN" altLang="en-US" sz="1600" kern="0" dirty="0">
              <a:ln>
                <a:noFill/>
                <a:prstDash val="sysDot"/>
              </a:ln>
              <a:solidFill>
                <a:schemeClr val="tx1">
                  <a:lumMod val="85000"/>
                  <a:lumOff val="15000"/>
                </a:schemeClr>
              </a:solidFill>
              <a:uFillTx/>
              <a:latin typeface="+mn-ea"/>
              <a:sym typeface="+mn-ea"/>
            </a:endParaRPr>
          </a:p>
        </p:txBody>
      </p:sp>
      <p:sp>
        <p:nvSpPr>
          <p:cNvPr id="9" name="标题"/>
          <p:cNvSpPr txBox="1"/>
          <p:nvPr>
            <p:custDataLst>
              <p:tags r:id="rId8"/>
            </p:custDataLst>
          </p:nvPr>
        </p:nvSpPr>
        <p:spPr>
          <a:xfrm>
            <a:off x="1945005" y="3907791"/>
            <a:ext cx="3209290" cy="405130"/>
          </a:xfrm>
          <a:prstGeom prst="rect">
            <a:avLst/>
          </a:prstGeom>
          <a:noFill/>
        </p:spPr>
        <p:txBody>
          <a:bodyPr wrap="square" lIns="0" tIns="0" rIns="0" bIns="0" rtlCol="0" anchor="b" anchorCtr="0">
            <a:noAutofit/>
          </a:bodyPr>
          <a:p>
            <a:pPr indent="0" algn="l" fontAlgn="auto">
              <a:lnSpc>
                <a:spcPct val="130000"/>
              </a:lnSpc>
            </a:pPr>
            <a:r>
              <a:rPr lang="en-US" altLang="en-US" sz="2000" b="1" dirty="0">
                <a:solidFill>
                  <a:schemeClr val="accent1"/>
                </a:solidFill>
                <a:uFillTx/>
                <a:latin typeface="+mn-ea"/>
                <a:sym typeface="+mn-ea"/>
              </a:rPr>
              <a:t>SC</a:t>
            </a:r>
            <a:r>
              <a:rPr lang="zh-CN" altLang="en-US" sz="2000" b="1" dirty="0">
                <a:solidFill>
                  <a:schemeClr val="accent1"/>
                </a:solidFill>
                <a:uFillTx/>
                <a:latin typeface="+mn-ea"/>
                <a:sym typeface="+mn-ea"/>
              </a:rPr>
              <a:t>光纤跳线的性能优势</a:t>
            </a:r>
            <a:endParaRPr lang="zh-CN" altLang="en-US" sz="2000" b="1" dirty="0">
              <a:solidFill>
                <a:schemeClr val="accent1"/>
              </a:solidFill>
              <a:uFillTx/>
              <a:latin typeface="+mn-ea"/>
              <a:sym typeface="+mn-ea"/>
            </a:endParaRPr>
          </a:p>
        </p:txBody>
      </p:sp>
      <p:sp>
        <p:nvSpPr>
          <p:cNvPr id="10" name="正文"/>
          <p:cNvSpPr txBox="1"/>
          <p:nvPr>
            <p:custDataLst>
              <p:tags r:id="rId9"/>
            </p:custDataLst>
          </p:nvPr>
        </p:nvSpPr>
        <p:spPr>
          <a:xfrm>
            <a:off x="5824220" y="4351020"/>
            <a:ext cx="3721100" cy="1719580"/>
          </a:xfrm>
          <a:prstGeom prst="rect">
            <a:avLst/>
          </a:prstGeom>
          <a:noFill/>
        </p:spPr>
        <p:txBody>
          <a:bodyPr wrap="square" lIns="0" tIns="0" rIns="0" bIns="0" rtlCol="0" anchor="t" anchorCtr="0">
            <a:noAutofit/>
          </a:bodyPr>
          <a:p>
            <a:pPr lvl="0" indent="0" algn="just" fontAlgn="auto">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光纤跳线还包括</a:t>
            </a:r>
            <a:r>
              <a:rPr lang="en-US" altLang="zh-CN" sz="1600" kern="0" dirty="0">
                <a:ln>
                  <a:noFill/>
                  <a:prstDash val="sysDot"/>
                </a:ln>
                <a:solidFill>
                  <a:schemeClr val="tx1">
                    <a:lumMod val="85000"/>
                    <a:lumOff val="15000"/>
                  </a:schemeClr>
                </a:solidFill>
                <a:uFillTx/>
                <a:latin typeface="+mn-ea"/>
                <a:sym typeface="+mn-ea"/>
              </a:rPr>
              <a:t>LC</a:t>
            </a:r>
            <a:r>
              <a:rPr lang="zh-CN" altLang="en-US" sz="1600" kern="0" dirty="0">
                <a:ln>
                  <a:noFill/>
                  <a:prstDash val="sysDot"/>
                </a:ln>
                <a:solidFill>
                  <a:schemeClr val="tx1">
                    <a:lumMod val="85000"/>
                    <a:lumOff val="15000"/>
                  </a:schemeClr>
                </a:solidFill>
                <a:uFillTx/>
                <a:latin typeface="+mn-ea"/>
                <a:sym typeface="+mn-ea"/>
              </a:rPr>
              <a:t>、</a:t>
            </a:r>
            <a:r>
              <a:rPr lang="en-US" altLang="zh-CN" sz="1600" kern="0" dirty="0">
                <a:ln>
                  <a:noFill/>
                  <a:prstDash val="sysDot"/>
                </a:ln>
                <a:solidFill>
                  <a:schemeClr val="tx1">
                    <a:lumMod val="85000"/>
                    <a:lumOff val="15000"/>
                  </a:schemeClr>
                </a:solidFill>
                <a:uFillTx/>
                <a:latin typeface="+mn-ea"/>
                <a:sym typeface="+mn-ea"/>
              </a:rPr>
              <a:t>MU</a:t>
            </a:r>
            <a:r>
              <a:rPr lang="zh-CN" altLang="en-US" sz="1600" kern="0" dirty="0">
                <a:ln>
                  <a:noFill/>
                  <a:prstDash val="sysDot"/>
                </a:ln>
                <a:solidFill>
                  <a:schemeClr val="tx1">
                    <a:lumMod val="85000"/>
                    <a:lumOff val="15000"/>
                  </a:schemeClr>
                </a:solidFill>
                <a:uFillTx/>
                <a:latin typeface="+mn-ea"/>
                <a:sym typeface="+mn-ea"/>
              </a:rPr>
              <a:t>、</a:t>
            </a:r>
            <a:r>
              <a:rPr lang="en-US" altLang="zh-CN" sz="1600" kern="0" dirty="0">
                <a:ln>
                  <a:noFill/>
                  <a:prstDash val="sysDot"/>
                </a:ln>
                <a:solidFill>
                  <a:schemeClr val="tx1">
                    <a:lumMod val="85000"/>
                    <a:lumOff val="15000"/>
                  </a:schemeClr>
                </a:solidFill>
                <a:uFillTx/>
                <a:latin typeface="+mn-ea"/>
                <a:sym typeface="+mn-ea"/>
              </a:rPr>
              <a:t>E2000</a:t>
            </a:r>
            <a:r>
              <a:rPr lang="zh-CN" altLang="en-US" sz="1600" kern="0" dirty="0">
                <a:ln>
                  <a:noFill/>
                  <a:prstDash val="sysDot"/>
                </a:ln>
                <a:solidFill>
                  <a:schemeClr val="tx1">
                    <a:lumMod val="85000"/>
                    <a:lumOff val="15000"/>
                  </a:schemeClr>
                </a:solidFill>
                <a:uFillTx/>
                <a:latin typeface="+mn-ea"/>
                <a:sym typeface="+mn-ea"/>
              </a:rPr>
              <a:t>、</a:t>
            </a:r>
            <a:r>
              <a:rPr lang="en-US" altLang="zh-CN" sz="1600" kern="0" dirty="0">
                <a:ln>
                  <a:noFill/>
                  <a:prstDash val="sysDot"/>
                </a:ln>
                <a:solidFill>
                  <a:schemeClr val="tx1">
                    <a:lumMod val="85000"/>
                    <a:lumOff val="15000"/>
                  </a:schemeClr>
                </a:solidFill>
                <a:uFillTx/>
                <a:latin typeface="+mn-ea"/>
                <a:sym typeface="+mn-ea"/>
              </a:rPr>
              <a:t>MTRJ</a:t>
            </a:r>
            <a:r>
              <a:rPr lang="zh-CN" altLang="en-US" sz="1600" kern="0" dirty="0">
                <a:ln>
                  <a:noFill/>
                  <a:prstDash val="sysDot"/>
                </a:ln>
                <a:solidFill>
                  <a:schemeClr val="tx1">
                    <a:lumMod val="85000"/>
                    <a:lumOff val="15000"/>
                  </a:schemeClr>
                </a:solidFill>
                <a:uFillTx/>
                <a:latin typeface="+mn-ea"/>
                <a:sym typeface="+mn-ea"/>
              </a:rPr>
              <a:t>、</a:t>
            </a:r>
            <a:r>
              <a:rPr lang="en-US" altLang="zh-CN" sz="1600" kern="0" dirty="0">
                <a:ln>
                  <a:noFill/>
                  <a:prstDash val="sysDot"/>
                </a:ln>
                <a:solidFill>
                  <a:schemeClr val="tx1">
                    <a:lumMod val="85000"/>
                    <a:lumOff val="15000"/>
                  </a:schemeClr>
                </a:solidFill>
                <a:uFillTx/>
                <a:latin typeface="+mn-ea"/>
                <a:sym typeface="+mn-ea"/>
              </a:rPr>
              <a:t>SMA</a:t>
            </a:r>
            <a:r>
              <a:rPr lang="zh-CN" altLang="en-US" sz="1600" kern="0" dirty="0">
                <a:ln>
                  <a:noFill/>
                  <a:prstDash val="sysDot"/>
                </a:ln>
                <a:solidFill>
                  <a:schemeClr val="tx1">
                    <a:lumMod val="85000"/>
                    <a:lumOff val="15000"/>
                  </a:schemeClr>
                </a:solidFill>
                <a:uFillTx/>
                <a:latin typeface="+mn-ea"/>
                <a:sym typeface="+mn-ea"/>
              </a:rPr>
              <a:t>等多种类型。这些类型的光纤跳线各有特点，而</a:t>
            </a:r>
            <a:r>
              <a:rPr lang="en-US" altLang="zh-CN" sz="1600" kern="0" dirty="0">
                <a:ln>
                  <a:noFill/>
                  <a:prstDash val="sysDot"/>
                </a:ln>
                <a:solidFill>
                  <a:schemeClr val="tx1">
                    <a:lumMod val="85000"/>
                    <a:lumOff val="15000"/>
                  </a:schemeClr>
                </a:solidFill>
                <a:uFillTx/>
                <a:latin typeface="+mn-ea"/>
                <a:sym typeface="+mn-ea"/>
              </a:rPr>
              <a:t>MU</a:t>
            </a:r>
            <a:r>
              <a:rPr lang="zh-CN" altLang="en-US" sz="1600" kern="0" dirty="0">
                <a:ln>
                  <a:noFill/>
                  <a:prstDash val="sysDot"/>
                </a:ln>
                <a:solidFill>
                  <a:schemeClr val="tx1">
                    <a:lumMod val="85000"/>
                    <a:lumOff val="15000"/>
                  </a:schemeClr>
                </a:solidFill>
                <a:uFillTx/>
                <a:latin typeface="+mn-ea"/>
                <a:sym typeface="+mn-ea"/>
              </a:rPr>
              <a:t>和</a:t>
            </a:r>
            <a:r>
              <a:rPr lang="en-US" altLang="zh-CN" sz="1600" kern="0" dirty="0">
                <a:ln>
                  <a:noFill/>
                  <a:prstDash val="sysDot"/>
                </a:ln>
                <a:solidFill>
                  <a:schemeClr val="tx1">
                    <a:lumMod val="85000"/>
                    <a:lumOff val="15000"/>
                  </a:schemeClr>
                </a:solidFill>
                <a:uFillTx/>
                <a:latin typeface="+mn-ea"/>
                <a:sym typeface="+mn-ea"/>
              </a:rPr>
              <a:t>E2000</a:t>
            </a:r>
            <a:r>
              <a:rPr lang="zh-CN" altLang="en-US" sz="1600" kern="0" dirty="0">
                <a:ln>
                  <a:noFill/>
                  <a:prstDash val="sysDot"/>
                </a:ln>
                <a:solidFill>
                  <a:schemeClr val="tx1">
                    <a:lumMod val="85000"/>
                    <a:lumOff val="15000"/>
                  </a:schemeClr>
                </a:solidFill>
                <a:uFillTx/>
                <a:latin typeface="+mn-ea"/>
                <a:sym typeface="+mn-ea"/>
              </a:rPr>
              <a:t>则以其紧凑的尺寸和高性能在数据中心和电信网络中得到应用。</a:t>
            </a:r>
            <a:endParaRPr lang="zh-CN" altLang="en-US" sz="1600" kern="0" dirty="0">
              <a:ln>
                <a:noFill/>
                <a:prstDash val="sysDot"/>
              </a:ln>
              <a:solidFill>
                <a:schemeClr val="tx1">
                  <a:lumMod val="85000"/>
                  <a:lumOff val="15000"/>
                </a:schemeClr>
              </a:solidFill>
              <a:uFillTx/>
              <a:latin typeface="+mn-ea"/>
              <a:sym typeface="+mn-ea"/>
            </a:endParaRPr>
          </a:p>
        </p:txBody>
      </p:sp>
      <p:sp>
        <p:nvSpPr>
          <p:cNvPr id="14" name="标题"/>
          <p:cNvSpPr txBox="1"/>
          <p:nvPr>
            <p:custDataLst>
              <p:tags r:id="rId10"/>
            </p:custDataLst>
          </p:nvPr>
        </p:nvSpPr>
        <p:spPr>
          <a:xfrm>
            <a:off x="6080125" y="3907791"/>
            <a:ext cx="3209290" cy="405130"/>
          </a:xfrm>
          <a:prstGeom prst="rect">
            <a:avLst/>
          </a:prstGeom>
          <a:noFill/>
        </p:spPr>
        <p:txBody>
          <a:bodyPr wrap="square" lIns="0" tIns="0" rIns="0" bIns="0" rtlCol="0" anchor="b" anchorCtr="0">
            <a:noAutofit/>
          </a:bodyPr>
          <a:p>
            <a:pPr indent="0" algn="l" fontAlgn="auto">
              <a:lnSpc>
                <a:spcPct val="130000"/>
              </a:lnSpc>
            </a:pPr>
            <a:r>
              <a:rPr lang="zh-CN" altLang="en-US" sz="2000" b="1" dirty="0">
                <a:solidFill>
                  <a:schemeClr val="accent2"/>
                </a:solidFill>
                <a:uFillTx/>
                <a:latin typeface="+mn-ea"/>
                <a:sym typeface="+mn-ea"/>
              </a:rPr>
              <a:t>其他光纤跳线类型简介</a:t>
            </a:r>
            <a:endParaRPr lang="zh-CN" altLang="en-US" sz="2000" b="1" dirty="0">
              <a:solidFill>
                <a:schemeClr val="accent2"/>
              </a:solidFill>
              <a:uFillTx/>
              <a:latin typeface="+mn-ea"/>
              <a:sym typeface="+mn-ea"/>
            </a:endParaRPr>
          </a:p>
        </p:txBody>
      </p:sp>
    </p:spTree>
    <p:custDataLst>
      <p:tags r:id="rId1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思源黑体 CN Light" panose="020B0300000000000000" charset="-122"/>
                <a:sym typeface="思源宋体 CN" panose="02020400000000000000" pitchFamily="18" charset="-122"/>
              </a:rPr>
              <a:t>感谢聆听</a:t>
            </a:r>
            <a:endParaRPr kumimoji="0" lang="zh-CN" altLang="en-US" sz="6000" b="0" i="0" u="none" strike="noStrike" kern="1200" cap="none" spc="0" normalizeH="0" baseline="0" noProof="0" dirty="0">
              <a:ln>
                <a:noFill/>
              </a:ln>
              <a:solidFill>
                <a:srgbClr val="2374C4"/>
              </a:solidFill>
              <a:effectLst/>
              <a:uLnTx/>
              <a:uFillTx/>
              <a:latin typeface="汉仪雅酷黑 85W" panose="020B0904020202020204" charset="-122"/>
              <a:ea typeface="汉仪雅酷黑 85W" panose="020B0904020202020204" charset="-122"/>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4045"/>
            <a:chOff x="946487" y="525937"/>
            <a:chExt cx="10580901" cy="3154045"/>
          </a:xfrm>
        </p:grpSpPr>
        <p:sp>
          <p:nvSpPr>
            <p:cNvPr id="17" name="文本框 16"/>
            <p:cNvSpPr txBox="1"/>
            <p:nvPr/>
          </p:nvSpPr>
          <p:spPr>
            <a:xfrm>
              <a:off x="946487" y="2850037"/>
              <a:ext cx="605345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mn-cs"/>
                </a:rPr>
                <a:t>网络配线端接</a:t>
              </a:r>
              <a:endParaRPr kumimoji="0" lang="zh-CN" altLang="en-US" sz="4800" b="0" i="0" u="none" strike="noStrike" kern="1200" cap="none" spc="0" normalizeH="0" baseline="0" noProof="0">
                <a:ln>
                  <a:noFill/>
                </a:ln>
                <a:solidFill>
                  <a:srgbClr val="2374C4"/>
                </a:solidFill>
                <a:effectLst/>
                <a:uLnTx/>
                <a:uFillTx/>
                <a:latin typeface="汉仪雅酷黑 85W" panose="020B0904020202020204" charset="-122"/>
                <a:ea typeface="汉仪雅酷黑 85W" panose="020B0904020202020204" charset="-122"/>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charset="-122"/>
                  <a:ea typeface="汉仪雅酷黑 85W" panose="020B090402020202020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charset="-122"/>
                  <a:ea typeface="汉仪雅酷黑 85W" panose="020B0904020202020204" charset="-122"/>
                  <a:cs typeface="阿里巴巴普惠体 M" panose="00020600040101010101" pitchFamily="18" charset="-122"/>
                </a:rPr>
                <a:t>一</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charset="-122"/>
                <a:ea typeface="汉仪雅酷黑 85W" panose="020B090402020202020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1762760" y="608330"/>
            <a:ext cx="5734050" cy="763270"/>
          </a:xfrm>
        </p:spPr>
        <p:txBody>
          <a:bodyPr/>
          <a:lstStyle/>
          <a:p>
            <a:r>
              <a:rPr lang="zh-CN" altLang="en-US" sz="3600">
                <a:solidFill>
                  <a:schemeClr val="accent2">
                    <a:lumMod val="75000"/>
                  </a:schemeClr>
                </a:solidFill>
              </a:rPr>
              <a:t>任务实施</a:t>
            </a:r>
            <a:br>
              <a:rPr lang="zh-CN" altLang="en-US" sz="3600">
                <a:solidFill>
                  <a:schemeClr val="accent2">
                    <a:lumMod val="75000"/>
                  </a:schemeClr>
                </a:solidFill>
              </a:rPr>
            </a:br>
            <a:r>
              <a:rPr lang="en-US" altLang="zh-CN" sz="3200">
                <a:solidFill>
                  <a:schemeClr val="accent2">
                    <a:lumMod val="75000"/>
                  </a:schemeClr>
                </a:solidFill>
              </a:rPr>
              <a:t>1. </a:t>
            </a:r>
            <a:r>
              <a:rPr lang="zh-CN" altLang="en-US" sz="3200">
                <a:solidFill>
                  <a:schemeClr val="accent2">
                    <a:lumMod val="75000"/>
                  </a:schemeClr>
                </a:solidFill>
              </a:rPr>
              <a:t>裁线</a:t>
            </a:r>
            <a:endParaRPr lang="zh-CN" altLang="en-US" sz="3200">
              <a:solidFill>
                <a:schemeClr val="accent2">
                  <a:lumMod val="75000"/>
                </a:schemeClr>
              </a:solidFill>
            </a:endParaRPr>
          </a:p>
        </p:txBody>
      </p:sp>
      <p:pic>
        <p:nvPicPr>
          <p:cNvPr id="22" name="图片 21" descr="/data/temp/40c94ffe-96e5-11f0-9271-a2aa6ada1ba2.jpg@base@tag=imgScale&amp;m=1&amp;w=1572&amp;h=1899&amp;q=9540c94ffe-96e5-11f0-9271-a2aa6ada1ba2"/>
          <p:cNvPicPr>
            <a:picLocks noChangeAspect="1"/>
          </p:cNvPicPr>
          <p:nvPr>
            <p:custDataLst>
              <p:tags r:id="rId2"/>
            </p:custDataLst>
          </p:nvPr>
        </p:nvPicPr>
        <p:blipFill>
          <a:blip r:embed="rId3"/>
          <a:srcRect l="14" r="14"/>
          <a:stretch>
            <a:fillRect/>
          </a:stretch>
        </p:blipFill>
        <p:spPr>
          <a:xfrm>
            <a:off x="6517640" y="9525"/>
            <a:ext cx="5663561" cy="6840000"/>
          </a:xfrm>
          <a:custGeom>
            <a:avLst/>
            <a:gdLst/>
            <a:ahLst/>
            <a:cxnLst>
              <a:cxn ang="3">
                <a:pos x="hc" y="t"/>
              </a:cxn>
              <a:cxn ang="cd2">
                <a:pos x="l" y="vc"/>
              </a:cxn>
              <a:cxn ang="cd4">
                <a:pos x="hc" y="b"/>
              </a:cxn>
              <a:cxn ang="0">
                <a:pos x="r" y="vc"/>
              </a:cxn>
            </a:cxnLst>
            <a:rect l="l" t="t" r="r" b="b"/>
            <a:pathLst>
              <a:path w="8894" h="10777">
                <a:moveTo>
                  <a:pt x="6575" y="5764"/>
                </a:moveTo>
                <a:cubicBezTo>
                  <a:pt x="6666" y="5764"/>
                  <a:pt x="6756" y="5799"/>
                  <a:pt x="6826" y="5868"/>
                </a:cubicBezTo>
                <a:lnTo>
                  <a:pt x="8894" y="7937"/>
                </a:lnTo>
                <a:lnTo>
                  <a:pt x="8894" y="9625"/>
                </a:lnTo>
                <a:lnTo>
                  <a:pt x="7742" y="10777"/>
                </a:lnTo>
                <a:lnTo>
                  <a:pt x="4807" y="10777"/>
                </a:lnTo>
                <a:lnTo>
                  <a:pt x="3362" y="9332"/>
                </a:lnTo>
                <a:cubicBezTo>
                  <a:pt x="3223" y="9193"/>
                  <a:pt x="3223" y="8969"/>
                  <a:pt x="3362" y="8830"/>
                </a:cubicBezTo>
                <a:lnTo>
                  <a:pt x="6324" y="5868"/>
                </a:lnTo>
                <a:cubicBezTo>
                  <a:pt x="6393" y="5799"/>
                  <a:pt x="6484" y="5764"/>
                  <a:pt x="6575" y="5764"/>
                </a:cubicBezTo>
                <a:close/>
                <a:moveTo>
                  <a:pt x="8894" y="3298"/>
                </a:moveTo>
                <a:lnTo>
                  <a:pt x="8894" y="7694"/>
                </a:lnTo>
                <a:lnTo>
                  <a:pt x="6947" y="5747"/>
                </a:lnTo>
                <a:cubicBezTo>
                  <a:pt x="6808" y="5609"/>
                  <a:pt x="6808" y="5384"/>
                  <a:pt x="6947" y="5246"/>
                </a:cubicBezTo>
                <a:lnTo>
                  <a:pt x="8894" y="3298"/>
                </a:lnTo>
                <a:close/>
                <a:moveTo>
                  <a:pt x="3317" y="2506"/>
                </a:moveTo>
                <a:cubicBezTo>
                  <a:pt x="3408" y="2506"/>
                  <a:pt x="3498" y="2541"/>
                  <a:pt x="3568" y="2610"/>
                </a:cubicBezTo>
                <a:lnTo>
                  <a:pt x="6229" y="5272"/>
                </a:lnTo>
                <a:cubicBezTo>
                  <a:pt x="6368" y="5410"/>
                  <a:pt x="6368" y="5635"/>
                  <a:pt x="6229" y="5773"/>
                </a:cubicBezTo>
                <a:lnTo>
                  <a:pt x="3267" y="8736"/>
                </a:lnTo>
                <a:cubicBezTo>
                  <a:pt x="3129" y="8874"/>
                  <a:pt x="2904" y="8874"/>
                  <a:pt x="2766" y="8736"/>
                </a:cubicBezTo>
                <a:lnTo>
                  <a:pt x="104" y="6074"/>
                </a:lnTo>
                <a:cubicBezTo>
                  <a:pt x="-35" y="5935"/>
                  <a:pt x="-35" y="5711"/>
                  <a:pt x="104" y="5572"/>
                </a:cubicBezTo>
                <a:lnTo>
                  <a:pt x="3066" y="2610"/>
                </a:lnTo>
                <a:cubicBezTo>
                  <a:pt x="3135" y="2541"/>
                  <a:pt x="3226" y="2506"/>
                  <a:pt x="3317" y="2506"/>
                </a:cubicBezTo>
                <a:close/>
                <a:moveTo>
                  <a:pt x="5676" y="0"/>
                </a:moveTo>
                <a:lnTo>
                  <a:pt x="8127" y="0"/>
                </a:lnTo>
                <a:lnTo>
                  <a:pt x="8894" y="767"/>
                </a:lnTo>
                <a:lnTo>
                  <a:pt x="8894" y="3109"/>
                </a:lnTo>
                <a:lnTo>
                  <a:pt x="6852" y="5151"/>
                </a:lnTo>
                <a:cubicBezTo>
                  <a:pt x="6713" y="5289"/>
                  <a:pt x="6489" y="5289"/>
                  <a:pt x="6350" y="5151"/>
                </a:cubicBezTo>
                <a:lnTo>
                  <a:pt x="3689" y="2489"/>
                </a:lnTo>
                <a:cubicBezTo>
                  <a:pt x="3550" y="2351"/>
                  <a:pt x="3550" y="2126"/>
                  <a:pt x="3689" y="1988"/>
                </a:cubicBezTo>
                <a:lnTo>
                  <a:pt x="5676" y="0"/>
                </a:lnTo>
                <a:close/>
              </a:path>
            </a:pathLst>
          </a:custGeom>
          <a:solidFill>
            <a:schemeClr val="accent1"/>
          </a:solidFill>
          <a:ln>
            <a:solidFill>
              <a:schemeClr val="accent1">
                <a:alpha val="20000"/>
              </a:schemeClr>
            </a:solidFill>
          </a:ln>
        </p:spPr>
      </p:pic>
      <p:sp>
        <p:nvSpPr>
          <p:cNvPr id="10" name="边界"/>
          <p:cNvSpPr/>
          <p:nvPr>
            <p:custDataLst>
              <p:tags r:id="rId4"/>
            </p:custDataLst>
          </p:nvPr>
        </p:nvSpPr>
        <p:spPr>
          <a:xfrm>
            <a:off x="1063424" y="1673860"/>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1" name="正文"/>
          <p:cNvSpPr txBox="1"/>
          <p:nvPr>
            <p:custDataLst>
              <p:tags r:id="rId5"/>
            </p:custDataLst>
          </p:nvPr>
        </p:nvSpPr>
        <p:spPr>
          <a:xfrm>
            <a:off x="1071680" y="2230832"/>
            <a:ext cx="5176604" cy="701772"/>
          </a:xfrm>
          <a:prstGeom prst="rect">
            <a:avLst/>
          </a:prstGeom>
          <a:noFill/>
        </p:spPr>
        <p:txBody>
          <a:bodyPr wrap="square" lIns="0" tIns="0" rIns="0" bIns="0" rtlCol="0" anchor="t" anchorCtr="0">
            <a:noAutofit/>
          </a:bodyPr>
          <a:lstStyle/>
          <a:p>
            <a:pPr lvl="0" indent="0" algn="just" fontAlgn="auto">
              <a:lnSpc>
                <a:spcPct val="130000"/>
              </a:lnSpc>
              <a:buClrTx/>
              <a:buSzTx/>
              <a:buFontTx/>
            </a:pPr>
            <a:r>
              <a:rPr lang="zh-CN" altLang="en-US" kern="0" dirty="0">
                <a:ln>
                  <a:noFill/>
                  <a:prstDash val="sysDot"/>
                </a:ln>
                <a:solidFill>
                  <a:schemeClr val="tx1">
                    <a:lumMod val="85000"/>
                    <a:lumOff val="15000"/>
                  </a:schemeClr>
                </a:solidFill>
                <a:latin typeface="+mn-ea"/>
                <a:sym typeface="+mn-ea"/>
              </a:rPr>
              <a:t>在制作</a:t>
            </a:r>
            <a:r>
              <a:rPr lang="en-US" altLang="zh-CN" kern="0" dirty="0">
                <a:ln>
                  <a:noFill/>
                  <a:prstDash val="sysDot"/>
                </a:ln>
                <a:solidFill>
                  <a:schemeClr val="tx1">
                    <a:lumMod val="85000"/>
                    <a:lumOff val="15000"/>
                  </a:schemeClr>
                </a:solidFill>
                <a:latin typeface="+mn-ea"/>
                <a:sym typeface="+mn-ea"/>
              </a:rPr>
              <a:t>600 mm</a:t>
            </a:r>
            <a:r>
              <a:rPr lang="zh-CN" altLang="en-US" kern="0" dirty="0">
                <a:ln>
                  <a:noFill/>
                  <a:prstDash val="sysDot"/>
                </a:ln>
                <a:solidFill>
                  <a:schemeClr val="tx1">
                    <a:lumMod val="85000"/>
                    <a:lumOff val="15000"/>
                  </a:schemeClr>
                </a:solidFill>
                <a:latin typeface="+mn-ea"/>
                <a:sym typeface="+mn-ea"/>
              </a:rPr>
              <a:t>的跳线时，需要裁线长度为</a:t>
            </a:r>
            <a:r>
              <a:rPr lang="en-US" altLang="zh-CN" kern="0" dirty="0">
                <a:ln>
                  <a:noFill/>
                  <a:prstDash val="sysDot"/>
                </a:ln>
                <a:solidFill>
                  <a:schemeClr val="tx1">
                    <a:lumMod val="85000"/>
                    <a:lumOff val="15000"/>
                  </a:schemeClr>
                </a:solidFill>
                <a:latin typeface="+mn-ea"/>
                <a:sym typeface="+mn-ea"/>
              </a:rPr>
              <a:t>620 mm</a:t>
            </a:r>
            <a:r>
              <a:rPr lang="zh-CN" altLang="en-US" kern="0" dirty="0">
                <a:ln>
                  <a:noFill/>
                  <a:prstDash val="sysDot"/>
                </a:ln>
                <a:solidFill>
                  <a:schemeClr val="tx1">
                    <a:lumMod val="85000"/>
                    <a:lumOff val="15000"/>
                  </a:schemeClr>
                </a:solidFill>
                <a:latin typeface="+mn-ea"/>
                <a:sym typeface="+mn-ea"/>
              </a:rPr>
              <a:t>，以确保每端有</a:t>
            </a:r>
            <a:r>
              <a:rPr lang="en-US" altLang="zh-CN" kern="0" dirty="0">
                <a:ln>
                  <a:noFill/>
                  <a:prstDash val="sysDot"/>
                </a:ln>
                <a:solidFill>
                  <a:schemeClr val="tx1">
                    <a:lumMod val="85000"/>
                    <a:lumOff val="15000"/>
                  </a:schemeClr>
                </a:solidFill>
                <a:latin typeface="+mn-ea"/>
                <a:sym typeface="+mn-ea"/>
              </a:rPr>
              <a:t>10 mm</a:t>
            </a:r>
            <a:r>
              <a:rPr lang="zh-CN" altLang="en-US" kern="0" dirty="0">
                <a:ln>
                  <a:noFill/>
                  <a:prstDash val="sysDot"/>
                </a:ln>
                <a:solidFill>
                  <a:schemeClr val="tx1">
                    <a:lumMod val="85000"/>
                    <a:lumOff val="15000"/>
                  </a:schemeClr>
                </a:solidFill>
                <a:latin typeface="+mn-ea"/>
                <a:sym typeface="+mn-ea"/>
              </a:rPr>
              <a:t>的余量。</a:t>
            </a:r>
            <a:endParaRPr lang="zh-CN" altLang="en-US" kern="0" dirty="0">
              <a:ln>
                <a:noFill/>
                <a:prstDash val="sysDot"/>
              </a:ln>
              <a:solidFill>
                <a:schemeClr val="tx1">
                  <a:lumMod val="85000"/>
                  <a:lumOff val="15000"/>
                </a:schemeClr>
              </a:solidFill>
              <a:latin typeface="+mn-ea"/>
              <a:sym typeface="+mn-ea"/>
            </a:endParaRPr>
          </a:p>
        </p:txBody>
      </p:sp>
      <p:sp>
        <p:nvSpPr>
          <p:cNvPr id="12" name="标题"/>
          <p:cNvSpPr txBox="1"/>
          <p:nvPr>
            <p:custDataLst>
              <p:tags r:id="rId6"/>
            </p:custDataLst>
          </p:nvPr>
        </p:nvSpPr>
        <p:spPr>
          <a:xfrm>
            <a:off x="1738523" y="1683386"/>
            <a:ext cx="4507221" cy="440751"/>
          </a:xfrm>
          <a:prstGeom prst="rect">
            <a:avLst/>
          </a:prstGeom>
          <a:noFill/>
        </p:spPr>
        <p:txBody>
          <a:bodyPr wrap="square" lIns="0" tIns="0" rIns="0" bIns="0" rtlCol="0" anchor="b" anchorCtr="0">
            <a:noAutofit/>
          </a:bodyPr>
          <a:lstStyle/>
          <a:p>
            <a:pPr indent="0" algn="l" fontAlgn="auto">
              <a:lnSpc>
                <a:spcPct val="120000"/>
              </a:lnSpc>
            </a:pPr>
            <a:r>
              <a:rPr lang="zh-CN" altLang="en-US" sz="2200" b="1" dirty="0">
                <a:solidFill>
                  <a:schemeClr val="tx1">
                    <a:lumMod val="85000"/>
                    <a:lumOff val="15000"/>
                  </a:schemeClr>
                </a:solidFill>
                <a:uFillTx/>
                <a:latin typeface="+mn-ea"/>
                <a:sym typeface="+mn-ea"/>
              </a:rPr>
              <a:t>确定裁线长度</a:t>
            </a:r>
            <a:endParaRPr lang="zh-CN" altLang="en-US" sz="2200" b="1" dirty="0">
              <a:solidFill>
                <a:schemeClr val="tx1">
                  <a:lumMod val="85000"/>
                  <a:lumOff val="15000"/>
                </a:schemeClr>
              </a:solidFill>
              <a:uFillTx/>
              <a:latin typeface="+mn-ea"/>
              <a:sym typeface="+mn-ea"/>
            </a:endParaRPr>
          </a:p>
        </p:txBody>
      </p:sp>
      <p:sp>
        <p:nvSpPr>
          <p:cNvPr id="13" name="圆角矩形 10"/>
          <p:cNvSpPr/>
          <p:nvPr>
            <p:custDataLst>
              <p:tags r:id="rId7"/>
            </p:custDataLst>
          </p:nvPr>
        </p:nvSpPr>
        <p:spPr>
          <a:xfrm>
            <a:off x="1072315" y="1685292"/>
            <a:ext cx="510611" cy="509341"/>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r>
              <a:rPr lang="en-US" altLang="zh-CN" sz="2000" b="1">
                <a:solidFill>
                  <a:srgbClr val="FFFFFF"/>
                </a:solidFill>
                <a:latin typeface="+mn-ea"/>
                <a:cs typeface="微软雅黑" panose="020B0503020204020204" charset="-122"/>
                <a:sym typeface="+mn-ea"/>
              </a:rPr>
              <a:t>01</a:t>
            </a:r>
            <a:endParaRPr lang="en-US" altLang="zh-CN" sz="2000" b="1">
              <a:solidFill>
                <a:srgbClr val="FFFFFF"/>
              </a:solidFill>
              <a:latin typeface="+mn-ea"/>
              <a:cs typeface="微软雅黑" panose="020B0503020204020204" charset="-122"/>
              <a:sym typeface="+mn-ea"/>
            </a:endParaRPr>
          </a:p>
        </p:txBody>
      </p:sp>
      <p:sp>
        <p:nvSpPr>
          <p:cNvPr id="14" name="正文"/>
          <p:cNvSpPr txBox="1"/>
          <p:nvPr>
            <p:custDataLst>
              <p:tags r:id="rId8"/>
            </p:custDataLst>
          </p:nvPr>
        </p:nvSpPr>
        <p:spPr>
          <a:xfrm>
            <a:off x="1071680" y="3887777"/>
            <a:ext cx="5176604" cy="701772"/>
          </a:xfrm>
          <a:prstGeom prst="rect">
            <a:avLst/>
          </a:prstGeom>
          <a:noFill/>
        </p:spPr>
        <p:txBody>
          <a:bodyPr wrap="square" lIns="0" tIns="0" rIns="0" bIns="0" rtlCol="0" anchor="t" anchorCtr="0">
            <a:noAutofit/>
          </a:bodyPr>
          <a:lstStyle/>
          <a:p>
            <a:pPr lvl="0" indent="0" algn="just" fontAlgn="auto">
              <a:lnSpc>
                <a:spcPct val="130000"/>
              </a:lnSpc>
              <a:buClrTx/>
              <a:buSzTx/>
              <a:buFontTx/>
            </a:pPr>
            <a:r>
              <a:rPr lang="zh-CN" altLang="en-US" kern="0" dirty="0">
                <a:ln>
                  <a:noFill/>
                  <a:prstDash val="sysDot"/>
                </a:ln>
                <a:solidFill>
                  <a:schemeClr val="tx1">
                    <a:lumMod val="85000"/>
                    <a:lumOff val="15000"/>
                  </a:schemeClr>
                </a:solidFill>
                <a:latin typeface="+mn-ea"/>
                <a:sym typeface="+mn-ea"/>
              </a:rPr>
              <a:t>使用网络压线钳的切线口，可以精确且方便地将网线切断。</a:t>
            </a:r>
            <a:endParaRPr lang="zh-CN" altLang="en-US"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9"/>
            </p:custDataLst>
          </p:nvPr>
        </p:nvSpPr>
        <p:spPr>
          <a:xfrm>
            <a:off x="1738523" y="3340331"/>
            <a:ext cx="4507221" cy="440751"/>
          </a:xfrm>
          <a:prstGeom prst="rect">
            <a:avLst/>
          </a:prstGeom>
          <a:noFill/>
        </p:spPr>
        <p:txBody>
          <a:bodyPr wrap="square" lIns="0" tIns="0" rIns="0" bIns="0" rtlCol="0" anchor="b" anchorCtr="0">
            <a:noAutofit/>
          </a:bodyPr>
          <a:lstStyle/>
          <a:p>
            <a:pPr indent="0" algn="l" fontAlgn="auto">
              <a:lnSpc>
                <a:spcPct val="120000"/>
              </a:lnSpc>
            </a:pPr>
            <a:r>
              <a:rPr lang="zh-CN" altLang="en-US" sz="2200" b="1" dirty="0">
                <a:solidFill>
                  <a:schemeClr val="tx1">
                    <a:lumMod val="85000"/>
                    <a:lumOff val="15000"/>
                  </a:schemeClr>
                </a:solidFill>
                <a:uFillTx/>
                <a:latin typeface="+mn-ea"/>
                <a:sym typeface="+mn-ea"/>
              </a:rPr>
              <a:t>使用压线钳切线</a:t>
            </a:r>
            <a:endParaRPr lang="zh-CN" altLang="en-US" sz="2200" b="1" dirty="0">
              <a:solidFill>
                <a:schemeClr val="tx1">
                  <a:lumMod val="85000"/>
                  <a:lumOff val="15000"/>
                </a:schemeClr>
              </a:solidFill>
              <a:uFillTx/>
              <a:latin typeface="+mn-ea"/>
              <a:sym typeface="+mn-ea"/>
            </a:endParaRPr>
          </a:p>
        </p:txBody>
      </p:sp>
      <p:sp>
        <p:nvSpPr>
          <p:cNvPr id="17" name="圆角矩形 13"/>
          <p:cNvSpPr/>
          <p:nvPr>
            <p:custDataLst>
              <p:tags r:id="rId10"/>
            </p:custDataLst>
          </p:nvPr>
        </p:nvSpPr>
        <p:spPr>
          <a:xfrm>
            <a:off x="1072315" y="3342237"/>
            <a:ext cx="510611" cy="509341"/>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r>
              <a:rPr lang="en-US" altLang="zh-CN" sz="2000" b="1">
                <a:solidFill>
                  <a:srgbClr val="FFFFFF"/>
                </a:solidFill>
                <a:latin typeface="+mn-ea"/>
                <a:cs typeface="微软雅黑" panose="020B0503020204020204" charset="-122"/>
                <a:sym typeface="+mn-ea"/>
              </a:rPr>
              <a:t>02</a:t>
            </a:r>
            <a:endParaRPr lang="en-US" altLang="zh-CN" sz="2000" b="1">
              <a:solidFill>
                <a:srgbClr val="FFFFFF"/>
              </a:solidFill>
              <a:latin typeface="+mn-ea"/>
              <a:cs typeface="微软雅黑" panose="020B0503020204020204" charset="-122"/>
              <a:sym typeface="+mn-ea"/>
            </a:endParaRPr>
          </a:p>
        </p:txBody>
      </p:sp>
      <p:sp>
        <p:nvSpPr>
          <p:cNvPr id="18" name="正文"/>
          <p:cNvSpPr txBox="1"/>
          <p:nvPr>
            <p:custDataLst>
              <p:tags r:id="rId11"/>
            </p:custDataLst>
          </p:nvPr>
        </p:nvSpPr>
        <p:spPr>
          <a:xfrm>
            <a:off x="1071680" y="5544722"/>
            <a:ext cx="5176604" cy="701772"/>
          </a:xfrm>
          <a:prstGeom prst="rect">
            <a:avLst/>
          </a:prstGeom>
          <a:noFill/>
        </p:spPr>
        <p:txBody>
          <a:bodyPr wrap="square" lIns="0" tIns="0" rIns="0" bIns="0" rtlCol="0" anchor="t" anchorCtr="0">
            <a:noAutofit/>
          </a:bodyPr>
          <a:lstStyle/>
          <a:p>
            <a:pPr lvl="0" indent="0" algn="just" fontAlgn="auto">
              <a:lnSpc>
                <a:spcPct val="130000"/>
              </a:lnSpc>
              <a:buClrTx/>
              <a:buSzTx/>
              <a:buFontTx/>
            </a:pPr>
            <a:r>
              <a:rPr lang="zh-CN" altLang="en-US" kern="0" dirty="0">
                <a:ln>
                  <a:noFill/>
                  <a:prstDash val="sysDot"/>
                </a:ln>
                <a:solidFill>
                  <a:schemeClr val="tx1">
                    <a:lumMod val="85000"/>
                    <a:lumOff val="15000"/>
                  </a:schemeClr>
                </a:solidFill>
                <a:latin typeface="+mn-ea"/>
                <a:sym typeface="+mn-ea"/>
              </a:rPr>
              <a:t>裁线时应考虑增加</a:t>
            </a:r>
            <a:r>
              <a:rPr lang="en-US" altLang="zh-CN" kern="0" dirty="0">
                <a:ln>
                  <a:noFill/>
                  <a:prstDash val="sysDot"/>
                </a:ln>
                <a:solidFill>
                  <a:schemeClr val="tx1">
                    <a:lumMod val="85000"/>
                    <a:lumOff val="15000"/>
                  </a:schemeClr>
                </a:solidFill>
                <a:latin typeface="+mn-ea"/>
                <a:sym typeface="+mn-ea"/>
              </a:rPr>
              <a:t>20 mm</a:t>
            </a:r>
            <a:r>
              <a:rPr lang="zh-CN" altLang="en-US" kern="0" dirty="0">
                <a:ln>
                  <a:noFill/>
                  <a:prstDash val="sysDot"/>
                </a:ln>
                <a:solidFill>
                  <a:schemeClr val="tx1">
                    <a:lumMod val="85000"/>
                    <a:lumOff val="15000"/>
                  </a:schemeClr>
                </a:solidFill>
                <a:latin typeface="+mn-ea"/>
                <a:sym typeface="+mn-ea"/>
              </a:rPr>
              <a:t>的余量，以避免跳线长度不足。</a:t>
            </a:r>
            <a:endParaRPr lang="zh-CN" altLang="en-US"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12"/>
            </p:custDataLst>
          </p:nvPr>
        </p:nvSpPr>
        <p:spPr>
          <a:xfrm>
            <a:off x="1738523" y="4997276"/>
            <a:ext cx="4507221" cy="440751"/>
          </a:xfrm>
          <a:prstGeom prst="rect">
            <a:avLst/>
          </a:prstGeom>
          <a:noFill/>
        </p:spPr>
        <p:txBody>
          <a:bodyPr wrap="square" lIns="0" tIns="0" rIns="0" bIns="0" rtlCol="0" anchor="b" anchorCtr="0">
            <a:noAutofit/>
          </a:bodyPr>
          <a:lstStyle/>
          <a:p>
            <a:pPr indent="0" algn="l" fontAlgn="auto">
              <a:lnSpc>
                <a:spcPct val="120000"/>
              </a:lnSpc>
            </a:pPr>
            <a:r>
              <a:rPr lang="zh-CN" altLang="en-US" sz="2200" b="1" dirty="0">
                <a:solidFill>
                  <a:schemeClr val="tx1">
                    <a:lumMod val="85000"/>
                    <a:lumOff val="15000"/>
                  </a:schemeClr>
                </a:solidFill>
                <a:uFillTx/>
                <a:latin typeface="+mn-ea"/>
                <a:sym typeface="+mn-ea"/>
              </a:rPr>
              <a:t>裁线时的注意事项</a:t>
            </a:r>
            <a:endParaRPr lang="zh-CN" altLang="en-US" sz="2200" b="1" dirty="0">
              <a:solidFill>
                <a:schemeClr val="tx1">
                  <a:lumMod val="85000"/>
                  <a:lumOff val="15000"/>
                </a:schemeClr>
              </a:solidFill>
              <a:uFillTx/>
              <a:latin typeface="+mn-ea"/>
              <a:sym typeface="+mn-ea"/>
            </a:endParaRPr>
          </a:p>
        </p:txBody>
      </p:sp>
      <p:sp>
        <p:nvSpPr>
          <p:cNvPr id="20" name="圆角矩形 16"/>
          <p:cNvSpPr/>
          <p:nvPr>
            <p:custDataLst>
              <p:tags r:id="rId13"/>
            </p:custDataLst>
          </p:nvPr>
        </p:nvSpPr>
        <p:spPr>
          <a:xfrm>
            <a:off x="1072315" y="4999182"/>
            <a:ext cx="510611" cy="509341"/>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r>
              <a:rPr lang="en-US" altLang="zh-CN" sz="2000" b="1">
                <a:solidFill>
                  <a:srgbClr val="FFFFFF"/>
                </a:solidFill>
                <a:latin typeface="+mn-ea"/>
                <a:cs typeface="微软雅黑" panose="020B0503020204020204" charset="-122"/>
                <a:sym typeface="+mn-ea"/>
              </a:rPr>
              <a:t>03</a:t>
            </a:r>
            <a:endParaRPr lang="en-US" altLang="zh-CN" sz="2000" b="1">
              <a:solidFill>
                <a:srgbClr val="FFFFFF"/>
              </a:solidFill>
              <a:latin typeface="+mn-ea"/>
              <a:cs typeface="微软雅黑" panose="020B0503020204020204" charset="-122"/>
              <a:sym typeface="+mn-ea"/>
            </a:endParaRPr>
          </a:p>
        </p:txBody>
      </p:sp>
    </p:spTree>
    <p:custDataLst>
      <p:tags r:id="rId1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699895" y="810895"/>
            <a:ext cx="9632315"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2.</a:t>
            </a:r>
            <a:r>
              <a:rPr lang="zh-CN" altLang="en-US" sz="3200">
                <a:solidFill>
                  <a:schemeClr val="accent2">
                    <a:lumMod val="75000"/>
                  </a:schemeClr>
                </a:solidFill>
              </a:rPr>
              <a:t>剥线</a:t>
            </a:r>
            <a:endParaRPr lang="zh-CN" altLang="en-US" sz="3200">
              <a:solidFill>
                <a:schemeClr val="accent2">
                  <a:lumMod val="75000"/>
                </a:schemeClr>
              </a:solidFill>
            </a:endParaRPr>
          </a:p>
        </p:txBody>
      </p:sp>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首先剪掉端头破损的双绞线，以保证后续操作的准确性。</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剪裁破损端头</a:t>
            </a:r>
            <a:endParaRPr lang="zh-CN" altLang="en-US" sz="2200" b="1">
              <a:solidFill>
                <a:schemeClr val="accent1"/>
              </a:solidFill>
              <a:latin typeface="+mn-ea"/>
              <a:cs typeface="+mn-ea"/>
            </a:endParaRPr>
          </a:p>
        </p:txBody>
      </p:sp>
      <p:sp>
        <p:nvSpPr>
          <p:cNvPr id="9" name="矩形 8"/>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在剥线过程中，应避免划透护套和反复折弯网线，以保护线芯不受损伤。</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3"/>
                </a:solidFill>
                <a:latin typeface="+mn-ea"/>
                <a:cs typeface="+mn-ea"/>
              </a:rPr>
              <a:t>避免损伤线芯和绞绕结构</a:t>
            </a:r>
            <a:endParaRPr lang="zh-CN" altLang="en-US" sz="2200" b="1">
              <a:solidFill>
                <a:schemeClr val="accent3"/>
              </a:solidFill>
              <a:latin typeface="+mn-ea"/>
              <a:cs typeface="+mn-ea"/>
            </a:endParaRPr>
          </a:p>
        </p:txBody>
      </p:sp>
      <p:sp>
        <p:nvSpPr>
          <p:cNvPr id="11" name="矩形 10"/>
          <p:cNvSpPr/>
          <p:nvPr>
            <p:custDataLst>
              <p:tags r:id="rId6"/>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使用网络压线钳的刀口沿双绞线外皮旋转一圈，划开护套的</a:t>
            </a:r>
            <a:r>
              <a:rPr lang="en-US" altLang="zh-CN" sz="1600">
                <a:ln>
                  <a:noFill/>
                  <a:prstDash val="sysDot"/>
                </a:ln>
                <a:solidFill>
                  <a:schemeClr val="tx1">
                    <a:lumMod val="85000"/>
                    <a:lumOff val="15000"/>
                  </a:schemeClr>
                </a:solidFill>
                <a:latin typeface="+mn-ea"/>
                <a:cs typeface="+mn-ea"/>
              </a:rPr>
              <a:t>60%</a:t>
            </a:r>
            <a:r>
              <a:rPr lang="zh-CN" altLang="en-US" sz="1600">
                <a:ln>
                  <a:noFill/>
                  <a:prstDash val="sysDot"/>
                </a:ln>
                <a:solidFill>
                  <a:schemeClr val="tx1">
                    <a:lumMod val="85000"/>
                    <a:lumOff val="15000"/>
                  </a:schemeClr>
                </a:solidFill>
                <a:latin typeface="+mn-ea"/>
                <a:cs typeface="+mn-ea"/>
              </a:rPr>
              <a:t>～</a:t>
            </a:r>
            <a:r>
              <a:rPr lang="en-US" altLang="zh-CN" sz="1600">
                <a:ln>
                  <a:noFill/>
                  <a:prstDash val="sysDot"/>
                </a:ln>
                <a:solidFill>
                  <a:schemeClr val="tx1">
                    <a:lumMod val="85000"/>
                    <a:lumOff val="15000"/>
                  </a:schemeClr>
                </a:solidFill>
                <a:latin typeface="+mn-ea"/>
                <a:cs typeface="+mn-ea"/>
              </a:rPr>
              <a:t>90%</a:t>
            </a:r>
            <a:r>
              <a:rPr lang="zh-CN" altLang="en-US" sz="1600">
                <a:ln>
                  <a:noFill/>
                  <a:prstDash val="sysDot"/>
                </a:ln>
                <a:solidFill>
                  <a:schemeClr val="tx1">
                    <a:lumMod val="85000"/>
                    <a:lumOff val="15000"/>
                  </a:schemeClr>
                </a:solidFill>
                <a:latin typeface="+mn-ea"/>
                <a:cs typeface="+mn-ea"/>
              </a:rPr>
              <a:t>，然后剥去约</a:t>
            </a:r>
            <a:r>
              <a:rPr lang="en-US" altLang="zh-CN" sz="1600">
                <a:ln>
                  <a:noFill/>
                  <a:prstDash val="sysDot"/>
                </a:ln>
                <a:solidFill>
                  <a:schemeClr val="tx1">
                    <a:lumMod val="85000"/>
                    <a:lumOff val="15000"/>
                  </a:schemeClr>
                </a:solidFill>
                <a:latin typeface="+mn-ea"/>
                <a:cs typeface="+mn-ea"/>
              </a:rPr>
              <a:t>30 mm</a:t>
            </a:r>
            <a:r>
              <a:rPr lang="zh-CN" altLang="en-US" sz="1600">
                <a:ln>
                  <a:noFill/>
                  <a:prstDash val="sysDot"/>
                </a:ln>
                <a:solidFill>
                  <a:schemeClr val="tx1">
                    <a:lumMod val="85000"/>
                    <a:lumOff val="15000"/>
                  </a:schemeClr>
                </a:solidFill>
                <a:latin typeface="+mn-ea"/>
                <a:cs typeface="+mn-ea"/>
              </a:rPr>
              <a:t>的外绝缘护套。</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072" y="2782212"/>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划开并剥去外绝缘护套</a:t>
            </a:r>
            <a:endParaRPr lang="zh-CN" altLang="en-US" sz="2200" b="1">
              <a:solidFill>
                <a:schemeClr val="accent2"/>
              </a:solidFill>
              <a:latin typeface="+mn-ea"/>
              <a:cs typeface="+mn-ea"/>
            </a:endParaRPr>
          </a:p>
        </p:txBody>
      </p:sp>
      <p:pic>
        <p:nvPicPr>
          <p:cNvPr id="25" name="图片 24" descr="/data/temp/3faab02f-96e5-11f0-bf46-4a9a6277e025.jpg@base@tag=imgScale&amp;m=1&amp;w=450&amp;h=450&amp;q=953faab02f-96e5-11f0-bf46-4a9a6277e025"/>
          <p:cNvPicPr>
            <a:picLocks noChangeAspect="1"/>
          </p:cNvPicPr>
          <p:nvPr>
            <p:custDataLst>
              <p:tags r:id="rId8"/>
            </p:custDataLst>
          </p:nvPr>
        </p:nvPicPr>
        <p:blipFill rotWithShape="1">
          <a:blip r:embed="rId9"/>
          <a:srcRect l="16667" r="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3faab032-96e5-11f0-bf46-4a9a6277e025.jpg@base@tag=imgScale&amp;m=1&amp;w=450&amp;h=450&amp;q=953faab032-96e5-11f0-bf46-4a9a6277e025"/>
          <p:cNvPicPr>
            <a:picLocks noChangeAspect="1"/>
          </p:cNvPicPr>
          <p:nvPr>
            <p:custDataLst>
              <p:tags r:id="rId10"/>
            </p:custDataLst>
          </p:nvPr>
        </p:nvPicPr>
        <p:blipFill rotWithShape="1">
          <a:blip r:embed="rId11"/>
          <a:srcRect l="16667" r="16667"/>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3faab2fe-96e5-11f0-bf46-4a9a6277e025.jpg@base@tag=imgScale&amp;m=1&amp;w=450&amp;h=450&amp;q=953faab2fe-96e5-11f0-bf46-4a9a6277e025"/>
          <p:cNvPicPr>
            <a:picLocks noChangeAspect="1"/>
          </p:cNvPicPr>
          <p:nvPr>
            <p:custDataLst>
              <p:tags r:id="rId12"/>
            </p:custDataLst>
          </p:nvPr>
        </p:nvPicPr>
        <p:blipFill>
          <a:blip r:embed="rId13"/>
          <a:srcRect l="16667" r="16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Mask group111"/>
          <p:cNvPicPr>
            <a:picLocks noChangeAspect="1"/>
          </p:cNvPicPr>
          <p:nvPr>
            <p:custDataLst>
              <p:tags r:id="rId1"/>
            </p:custDataLst>
          </p:nvPr>
        </p:nvPicPr>
        <p:blipFill>
          <a:blip r:embed="rId2"/>
          <a:srcRect b="369"/>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idx="4294967295"/>
            <p:custDataLst>
              <p:tags r:id="rId4"/>
            </p:custDataLst>
          </p:nvPr>
        </p:nvSpPr>
        <p:spPr>
          <a:xfrm>
            <a:off x="1527175" y="3215005"/>
            <a:ext cx="9474200" cy="720090"/>
          </a:xfrm>
        </p:spPr>
        <p:txBody>
          <a:bodyPr anchor="ctr" anchorCtr="0"/>
          <a:lstStyle/>
          <a:p>
            <a:r>
              <a:rPr lang="en-US" altLang="en-US" sz="3200">
                <a:solidFill>
                  <a:schemeClr val="accent2">
                    <a:lumMod val="75000"/>
                  </a:schemeClr>
                </a:solidFill>
              </a:rPr>
              <a:t>3.</a:t>
            </a:r>
            <a:r>
              <a:rPr lang="zh-CN" altLang="en-US" sz="3200">
                <a:solidFill>
                  <a:schemeClr val="accent2">
                    <a:lumMod val="75000"/>
                  </a:schemeClr>
                </a:solidFill>
              </a:rPr>
              <a:t>拆线与排线</a:t>
            </a:r>
            <a:endParaRPr lang="zh-CN" altLang="en-US" sz="3200">
              <a:solidFill>
                <a:schemeClr val="accent2">
                  <a:lumMod val="75000"/>
                </a:schemeClr>
              </a:solidFill>
            </a:endParaRPr>
          </a:p>
        </p:txBody>
      </p:sp>
      <p:sp>
        <p:nvSpPr>
          <p:cNvPr id="4" name="矩形 3"/>
          <p:cNvSpPr/>
          <p:nvPr>
            <p:custDataLst>
              <p:tags r:id="rId5"/>
            </p:custDataLst>
          </p:nvPr>
        </p:nvSpPr>
        <p:spPr>
          <a:xfrm>
            <a:off x="152717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dirty="0">
                <a:solidFill>
                  <a:srgbClr val="000000"/>
                </a:solidFill>
                <a:latin typeface="+mn-ea"/>
                <a:cs typeface="+mn-ea"/>
                <a:sym typeface="+mn-ea"/>
              </a:rPr>
              <a:t>将端头已经抽去外皮的双绞线按照对应颜色拆开，确保每对线都能正确对接。</a:t>
            </a:r>
            <a:endParaRPr lang="zh-CN" altLang="en-US" sz="1600" dirty="0">
              <a:solidFill>
                <a:srgbClr val="000000"/>
              </a:solidFill>
              <a:latin typeface="+mn-ea"/>
              <a:cs typeface="+mn-ea"/>
              <a:sym typeface="+mn-ea"/>
            </a:endParaRPr>
          </a:p>
        </p:txBody>
      </p:sp>
      <p:sp>
        <p:nvSpPr>
          <p:cNvPr id="6" name="矩形 5"/>
          <p:cNvSpPr/>
          <p:nvPr>
            <p:custDataLst>
              <p:tags r:id="rId6"/>
            </p:custDataLst>
          </p:nvPr>
        </p:nvSpPr>
        <p:spPr>
          <a:xfrm>
            <a:off x="152717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按颜色拆开双绞线</a:t>
            </a:r>
            <a:endParaRPr lang="zh-CN" altLang="en-US" sz="2000" b="1" dirty="0">
              <a:solidFill>
                <a:schemeClr val="accent1"/>
              </a:solidFill>
              <a:latin typeface="+mn-ea"/>
              <a:cs typeface="+mn-ea"/>
              <a:sym typeface="+mn-ea"/>
            </a:endParaRPr>
          </a:p>
        </p:txBody>
      </p:sp>
      <p:sp>
        <p:nvSpPr>
          <p:cNvPr id="9" name="矩形 6"/>
          <p:cNvSpPr/>
          <p:nvPr>
            <p:custDataLst>
              <p:tags r:id="rId7"/>
            </p:custDataLst>
          </p:nvPr>
        </p:nvSpPr>
        <p:spPr>
          <a:xfrm>
            <a:off x="835342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在排线过程中，应确保至少</a:t>
            </a:r>
            <a:r>
              <a:rPr lang="en-US" altLang="zh-CN" sz="1600">
                <a:solidFill>
                  <a:srgbClr val="000000"/>
                </a:solidFill>
                <a:latin typeface="+mn-ea"/>
                <a:cs typeface="+mn-ea"/>
                <a:sym typeface="+mn-ea"/>
              </a:rPr>
              <a:t>10 mm</a:t>
            </a:r>
            <a:r>
              <a:rPr lang="zh-CN" altLang="en-US" sz="1600">
                <a:solidFill>
                  <a:srgbClr val="000000"/>
                </a:solidFill>
                <a:latin typeface="+mn-ea"/>
                <a:cs typeface="+mn-ea"/>
                <a:sym typeface="+mn-ea"/>
              </a:rPr>
              <a:t>长的导线之间不交叉或重叠，以避免信号干扰。</a:t>
            </a:r>
            <a:endParaRPr lang="zh-CN" altLang="en-US" sz="1600">
              <a:solidFill>
                <a:srgbClr val="000000"/>
              </a:solidFill>
              <a:latin typeface="+mn-ea"/>
              <a:cs typeface="+mn-ea"/>
              <a:sym typeface="+mn-ea"/>
            </a:endParaRPr>
          </a:p>
        </p:txBody>
      </p:sp>
      <p:sp>
        <p:nvSpPr>
          <p:cNvPr id="10" name="矩形 7"/>
          <p:cNvSpPr/>
          <p:nvPr>
            <p:custDataLst>
              <p:tags r:id="rId8"/>
            </p:custDataLst>
          </p:nvPr>
        </p:nvSpPr>
        <p:spPr>
          <a:xfrm>
            <a:off x="835342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3"/>
                </a:solidFill>
                <a:latin typeface="+mn-ea"/>
                <a:cs typeface="+mn-ea"/>
                <a:sym typeface="+mn-ea"/>
              </a:rPr>
              <a:t>排线过程中的注意事项</a:t>
            </a:r>
            <a:endParaRPr lang="zh-CN" altLang="en-US" sz="2000" b="1">
              <a:solidFill>
                <a:schemeClr val="accent3"/>
              </a:solidFill>
              <a:latin typeface="+mn-ea"/>
              <a:cs typeface="+mn-ea"/>
              <a:sym typeface="+mn-ea"/>
            </a:endParaRPr>
          </a:p>
        </p:txBody>
      </p:sp>
      <p:sp>
        <p:nvSpPr>
          <p:cNvPr id="11" name="矩形 10"/>
          <p:cNvSpPr/>
          <p:nvPr>
            <p:custDataLst>
              <p:tags r:id="rId9"/>
            </p:custDataLst>
          </p:nvPr>
        </p:nvSpPr>
        <p:spPr>
          <a:xfrm>
            <a:off x="4940300"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把</a:t>
            </a:r>
            <a:r>
              <a:rPr lang="en-US" altLang="zh-CN" sz="1600">
                <a:solidFill>
                  <a:srgbClr val="000000"/>
                </a:solidFill>
                <a:latin typeface="+mn-ea"/>
                <a:cs typeface="+mn-ea"/>
                <a:sym typeface="+mn-ea"/>
              </a:rPr>
              <a:t>8</a:t>
            </a:r>
            <a:r>
              <a:rPr lang="zh-CN" altLang="en-US" sz="1600">
                <a:solidFill>
                  <a:srgbClr val="000000"/>
                </a:solidFill>
                <a:latin typeface="+mn-ea"/>
                <a:cs typeface="+mn-ea"/>
                <a:sym typeface="+mn-ea"/>
              </a:rPr>
              <a:t>对双绞线按照</a:t>
            </a:r>
            <a:r>
              <a:rPr lang="en-US" altLang="zh-CN" sz="1600">
                <a:solidFill>
                  <a:srgbClr val="000000"/>
                </a:solidFill>
                <a:latin typeface="+mn-ea"/>
                <a:cs typeface="+mn-ea"/>
                <a:sym typeface="+mn-ea"/>
              </a:rPr>
              <a:t>T568B</a:t>
            </a:r>
            <a:r>
              <a:rPr lang="zh-CN" altLang="en-US" sz="1600">
                <a:solidFill>
                  <a:srgbClr val="000000"/>
                </a:solidFill>
                <a:latin typeface="+mn-ea"/>
                <a:cs typeface="+mn-ea"/>
                <a:sym typeface="+mn-ea"/>
              </a:rPr>
              <a:t>线序排列，确保线序的正确性。</a:t>
            </a:r>
            <a:endParaRPr lang="zh-CN" altLang="en-US" sz="1600">
              <a:solidFill>
                <a:srgbClr val="000000"/>
              </a:solidFill>
              <a:latin typeface="+mn-ea"/>
              <a:cs typeface="+mn-ea"/>
              <a:sym typeface="+mn-ea"/>
            </a:endParaRPr>
          </a:p>
        </p:txBody>
      </p:sp>
      <p:sp>
        <p:nvSpPr>
          <p:cNvPr id="14" name="矩形 13"/>
          <p:cNvSpPr/>
          <p:nvPr>
            <p:custDataLst>
              <p:tags r:id="rId10"/>
            </p:custDataLst>
          </p:nvPr>
        </p:nvSpPr>
        <p:spPr>
          <a:xfrm>
            <a:off x="4940300"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mn-ea"/>
                <a:cs typeface="+mn-ea"/>
                <a:sym typeface="+mn-ea"/>
              </a:rPr>
              <a:t>按</a:t>
            </a:r>
            <a:r>
              <a:rPr lang="en-US" altLang="zh-CN" sz="2000" b="1">
                <a:solidFill>
                  <a:schemeClr val="accent2"/>
                </a:solidFill>
                <a:latin typeface="+mn-ea"/>
                <a:cs typeface="+mn-ea"/>
                <a:sym typeface="+mn-ea"/>
              </a:rPr>
              <a:t>T568B</a:t>
            </a:r>
            <a:r>
              <a:rPr lang="zh-CN" altLang="en-US" sz="2000" b="1">
                <a:solidFill>
                  <a:schemeClr val="accent2"/>
                </a:solidFill>
                <a:latin typeface="+mn-ea"/>
                <a:cs typeface="+mn-ea"/>
                <a:sym typeface="+mn-ea"/>
              </a:rPr>
              <a:t>线序排列</a:t>
            </a:r>
            <a:endParaRPr lang="zh-CN" altLang="en-US" sz="2000" b="1">
              <a:solidFill>
                <a:schemeClr val="accent2"/>
              </a:solidFill>
              <a:latin typeface="+mn-ea"/>
              <a:cs typeface="+mn-ea"/>
              <a:sym typeface="+mn-ea"/>
            </a:endParaRPr>
          </a:p>
        </p:txBody>
      </p:sp>
    </p:spTree>
    <p:custDataLst>
      <p:tags r:id="rId1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595120" y="685800"/>
            <a:ext cx="9900920" cy="39433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4.</a:t>
            </a:r>
            <a:r>
              <a:rPr lang="zh-CN" altLang="en-US" sz="3200">
                <a:solidFill>
                  <a:schemeClr val="accent2">
                    <a:lumMod val="75000"/>
                  </a:schemeClr>
                </a:solidFill>
              </a:rPr>
              <a:t>剪齐线端</a:t>
            </a:r>
            <a:endParaRPr lang="zh-CN" altLang="en-US" sz="3200">
              <a:solidFill>
                <a:schemeClr val="accent2">
                  <a:lumMod val="75000"/>
                </a:schemeClr>
              </a:solidFill>
            </a:endParaRPr>
          </a:p>
        </p:txBody>
      </p:sp>
      <p:pic>
        <p:nvPicPr>
          <p:cNvPr id="10" name="图片 17" descr="/data/temp/40bf1e75-96e5-11f0-a0f0-2246d1573a71.jpg@base@tag=imgScale&amp;m=1&amp;w=689&amp;h=735&amp;q=9540bf1e75-96e5-11f0-a0f0-2246d1573a71"/>
          <p:cNvPicPr>
            <a:picLocks noChangeAspect="1"/>
          </p:cNvPicPr>
          <p:nvPr>
            <p:custDataLst>
              <p:tags r:id="rId2"/>
            </p:custDataLst>
          </p:nvPr>
        </p:nvPicPr>
        <p:blipFill rotWithShape="1">
          <a:blip r:embed="rId3"/>
          <a:srcRect r="31339" b="2041"/>
          <a:stretch>
            <a:fillRect/>
          </a:stretch>
        </p:blipFill>
        <p:spPr>
          <a:xfrm>
            <a:off x="1491615" y="1554480"/>
            <a:ext cx="1892300" cy="2018665"/>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
          <p:cNvSpPr/>
          <p:nvPr>
            <p:custDataLst>
              <p:tags r:id="rId4"/>
            </p:custDataLst>
          </p:nvPr>
        </p:nvSpPr>
        <p:spPr>
          <a:xfrm>
            <a:off x="1313180" y="4314190"/>
            <a:ext cx="2667000" cy="110299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在剪齐线端之前，需要先整理好线序，保证每根线的长度一致。</a:t>
            </a:r>
            <a:endParaRPr lang="zh-CN" altLang="en-US" sz="1600" kern="0" dirty="0">
              <a:solidFill>
                <a:schemeClr val="tx1">
                  <a:lumMod val="85000"/>
                  <a:lumOff val="15000"/>
                </a:schemeClr>
              </a:solidFill>
              <a:latin typeface="+mn-ea"/>
              <a:cs typeface="+mn-ea"/>
            </a:endParaRPr>
          </a:p>
        </p:txBody>
      </p:sp>
      <p:sp>
        <p:nvSpPr>
          <p:cNvPr id="13" name="矩形 2"/>
          <p:cNvSpPr/>
          <p:nvPr>
            <p:custDataLst>
              <p:tags r:id="rId5"/>
            </p:custDataLst>
          </p:nvPr>
        </p:nvSpPr>
        <p:spPr>
          <a:xfrm>
            <a:off x="1314096" y="3712755"/>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整理线序</a:t>
            </a:r>
            <a:endParaRPr lang="zh-CN" altLang="en-US" sz="2000" b="1" kern="0">
              <a:solidFill>
                <a:schemeClr val="accent1"/>
              </a:solidFill>
              <a:latin typeface="+mn-ea"/>
              <a:cs typeface="+mn-ea"/>
            </a:endParaRPr>
          </a:p>
        </p:txBody>
      </p:sp>
      <p:pic>
        <p:nvPicPr>
          <p:cNvPr id="16" name="图片 15" descr="/data/temp/40bf2004-96e5-11f0-a0f0-2246d1573a71.jpg@base@tag=imgScale&amp;m=1&amp;w=689&amp;h=735&amp;q=9540bf2004-96e5-11f0-a0f0-2246d1573a71"/>
          <p:cNvPicPr>
            <a:picLocks noChangeAspect="1"/>
          </p:cNvPicPr>
          <p:nvPr>
            <p:custDataLst>
              <p:tags r:id="rId6"/>
            </p:custDataLst>
          </p:nvPr>
        </p:nvPicPr>
        <p:blipFill rotWithShape="1">
          <a:blip r:embed="rId7"/>
          <a:srcRect t="10004" b="10004"/>
          <a:stretch>
            <a:fillRect/>
          </a:stretch>
        </p:blipFill>
        <p:spPr>
          <a:xfrm>
            <a:off x="5062220" y="1554480"/>
            <a:ext cx="1892300" cy="2018665"/>
          </a:xfrm>
          <a:custGeom>
            <a:avLst/>
            <a:gdLst>
              <a:gd name="connsiteX0" fmla="*/ 1241500 w 2483399"/>
              <a:gd name="connsiteY0" fmla="*/ 0 h 2649637"/>
              <a:gd name="connsiteX1" fmla="*/ 1241502 w 2483399"/>
              <a:gd name="connsiteY1" fmla="*/ 0 h 2649637"/>
              <a:gd name="connsiteX2" fmla="*/ 1281827 w 2483399"/>
              <a:gd name="connsiteY2" fmla="*/ 4783 h 2649637"/>
              <a:gd name="connsiteX3" fmla="*/ 1321025 w 2483399"/>
              <a:gd name="connsiteY3" fmla="*/ 19130 h 2649637"/>
              <a:gd name="connsiteX4" fmla="*/ 2385119 w 2483399"/>
              <a:gd name="connsiteY4" fmla="*/ 551178 h 2649637"/>
              <a:gd name="connsiteX5" fmla="*/ 2483399 w 2483399"/>
              <a:gd name="connsiteY5" fmla="*/ 710202 h 2649637"/>
              <a:gd name="connsiteX6" fmla="*/ 2483399 w 2483399"/>
              <a:gd name="connsiteY6" fmla="*/ 1939377 h 2649637"/>
              <a:gd name="connsiteX7" fmla="*/ 2385116 w 2483399"/>
              <a:gd name="connsiteY7" fmla="*/ 2098463 h 2649637"/>
              <a:gd name="connsiteX8" fmla="*/ 1321020 w 2483399"/>
              <a:gd name="connsiteY8" fmla="*/ 2630510 h 2649637"/>
              <a:gd name="connsiteX9" fmla="*/ 1161973 w 2483399"/>
              <a:gd name="connsiteY9" fmla="*/ 2630508 h 2649637"/>
              <a:gd name="connsiteX10" fmla="*/ 97878 w 2483399"/>
              <a:gd name="connsiteY10" fmla="*/ 2098461 h 2649637"/>
              <a:gd name="connsiteX11" fmla="*/ 6251 w 2483399"/>
              <a:gd name="connsiteY11" fmla="*/ 1989128 h 2649637"/>
              <a:gd name="connsiteX12" fmla="*/ 0 w 2483399"/>
              <a:gd name="connsiteY12" fmla="*/ 1942433 h 2649637"/>
              <a:gd name="connsiteX13" fmla="*/ 0 w 2483399"/>
              <a:gd name="connsiteY13" fmla="*/ 707266 h 2649637"/>
              <a:gd name="connsiteX14" fmla="*/ 6251 w 2483399"/>
              <a:gd name="connsiteY14" fmla="*/ 660560 h 2649637"/>
              <a:gd name="connsiteX15" fmla="*/ 97882 w 2483399"/>
              <a:gd name="connsiteY15" fmla="*/ 551176 h 2649637"/>
              <a:gd name="connsiteX16" fmla="*/ 1161977 w 2483399"/>
              <a:gd name="connsiteY16" fmla="*/ 19128 h 2649637"/>
              <a:gd name="connsiteX17" fmla="*/ 1201175 w 2483399"/>
              <a:gd name="connsiteY17"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83399" h="2649637">
                <a:moveTo>
                  <a:pt x="1241500" y="0"/>
                </a:moveTo>
                <a:lnTo>
                  <a:pt x="1241502" y="0"/>
                </a:lnTo>
                <a:lnTo>
                  <a:pt x="1281827" y="4783"/>
                </a:lnTo>
                <a:cubicBezTo>
                  <a:pt x="1295144" y="7971"/>
                  <a:pt x="1308273" y="12754"/>
                  <a:pt x="1321025" y="19130"/>
                </a:cubicBezTo>
                <a:cubicBezTo>
                  <a:pt x="1372034" y="44635"/>
                  <a:pt x="2323220" y="520228"/>
                  <a:pt x="2385119" y="551178"/>
                </a:cubicBezTo>
                <a:cubicBezTo>
                  <a:pt x="2447019" y="582128"/>
                  <a:pt x="2483399" y="640996"/>
                  <a:pt x="2483399" y="710202"/>
                </a:cubicBezTo>
                <a:cubicBezTo>
                  <a:pt x="2483399" y="779408"/>
                  <a:pt x="2483399" y="1870171"/>
                  <a:pt x="2483399" y="1939377"/>
                </a:cubicBezTo>
                <a:cubicBezTo>
                  <a:pt x="2483399" y="2008583"/>
                  <a:pt x="2447016" y="2067513"/>
                  <a:pt x="2385116" y="2098463"/>
                </a:cubicBezTo>
                <a:cubicBezTo>
                  <a:pt x="2323216" y="2129413"/>
                  <a:pt x="1372030" y="2605005"/>
                  <a:pt x="1321020" y="2630510"/>
                </a:cubicBezTo>
                <a:cubicBezTo>
                  <a:pt x="1270011" y="2656015"/>
                  <a:pt x="1212983" y="2656012"/>
                  <a:pt x="1161973" y="2630508"/>
                </a:cubicBezTo>
                <a:cubicBezTo>
                  <a:pt x="1110964" y="2605002"/>
                  <a:pt x="159778" y="2129409"/>
                  <a:pt x="97878" y="2098461"/>
                </a:cubicBezTo>
                <a:cubicBezTo>
                  <a:pt x="51453" y="2075248"/>
                  <a:pt x="19384" y="2036331"/>
                  <a:pt x="6251" y="1989128"/>
                </a:cubicBezTo>
                <a:lnTo>
                  <a:pt x="0" y="1942433"/>
                </a:lnTo>
                <a:lnTo>
                  <a:pt x="0" y="707266"/>
                </a:lnTo>
                <a:lnTo>
                  <a:pt x="6251" y="660560"/>
                </a:lnTo>
                <a:cubicBezTo>
                  <a:pt x="19386" y="613339"/>
                  <a:pt x="51458" y="574388"/>
                  <a:pt x="97882" y="551176"/>
                </a:cubicBezTo>
                <a:cubicBezTo>
                  <a:pt x="159782" y="520225"/>
                  <a:pt x="1110967" y="44632"/>
                  <a:pt x="1161977" y="19128"/>
                </a:cubicBezTo>
                <a:cubicBezTo>
                  <a:pt x="1174730" y="12752"/>
                  <a:pt x="1187858" y="7969"/>
                  <a:pt x="1201175" y="4781"/>
                </a:cubicBezTo>
                <a:close/>
              </a:path>
            </a:pathLst>
          </a:custGeom>
          <a:solidFill>
            <a:schemeClr val="accent2">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4" name="矩形 3"/>
          <p:cNvSpPr/>
          <p:nvPr>
            <p:custDataLst>
              <p:tags r:id="rId8"/>
            </p:custDataLst>
          </p:nvPr>
        </p:nvSpPr>
        <p:spPr>
          <a:xfrm>
            <a:off x="4890770" y="4314190"/>
            <a:ext cx="2667000" cy="110299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把整理好的线序的</a:t>
            </a:r>
            <a:r>
              <a:rPr lang="en-US" altLang="zh-CN" sz="1600" kern="0" dirty="0">
                <a:solidFill>
                  <a:schemeClr val="tx1">
                    <a:lumMod val="85000"/>
                    <a:lumOff val="15000"/>
                  </a:schemeClr>
                </a:solidFill>
                <a:latin typeface="+mn-ea"/>
                <a:cs typeface="+mn-ea"/>
              </a:rPr>
              <a:t>8</a:t>
            </a:r>
            <a:r>
              <a:rPr lang="zh-CN" altLang="en-US" sz="1600" kern="0" dirty="0">
                <a:solidFill>
                  <a:schemeClr val="tx1">
                    <a:lumMod val="85000"/>
                    <a:lumOff val="15000"/>
                  </a:schemeClr>
                </a:solidFill>
                <a:latin typeface="+mn-ea"/>
                <a:cs typeface="+mn-ea"/>
              </a:rPr>
              <a:t>根线端头一次剪齐，留出</a:t>
            </a:r>
            <a:r>
              <a:rPr lang="en-US" altLang="zh-CN" sz="1600" kern="0" dirty="0">
                <a:solidFill>
                  <a:schemeClr val="tx1">
                    <a:lumMod val="85000"/>
                    <a:lumOff val="15000"/>
                  </a:schemeClr>
                </a:solidFill>
                <a:latin typeface="+mn-ea"/>
                <a:cs typeface="+mn-ea"/>
              </a:rPr>
              <a:t>13 mm</a:t>
            </a:r>
            <a:r>
              <a:rPr lang="zh-CN" altLang="en-US" sz="1600" kern="0" dirty="0">
                <a:solidFill>
                  <a:schemeClr val="tx1">
                    <a:lumMod val="85000"/>
                    <a:lumOff val="15000"/>
                  </a:schemeClr>
                </a:solidFill>
                <a:latin typeface="+mn-ea"/>
                <a:cs typeface="+mn-ea"/>
              </a:rPr>
              <a:t>的长度，以保证水晶头的正确压接。</a:t>
            </a:r>
            <a:endParaRPr lang="zh-CN" altLang="en-US" sz="1600" kern="0" dirty="0">
              <a:solidFill>
                <a:schemeClr val="tx1">
                  <a:lumMod val="85000"/>
                  <a:lumOff val="15000"/>
                </a:schemeClr>
              </a:solidFill>
              <a:latin typeface="+mn-ea"/>
              <a:cs typeface="+mn-ea"/>
            </a:endParaRPr>
          </a:p>
        </p:txBody>
      </p:sp>
      <p:sp>
        <p:nvSpPr>
          <p:cNvPr id="15" name="矩形 4"/>
          <p:cNvSpPr/>
          <p:nvPr>
            <p:custDataLst>
              <p:tags r:id="rId9"/>
            </p:custDataLst>
          </p:nvPr>
        </p:nvSpPr>
        <p:spPr>
          <a:xfrm>
            <a:off x="4891190" y="3712755"/>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2"/>
                </a:solidFill>
                <a:latin typeface="+mn-ea"/>
                <a:cs typeface="+mn-ea"/>
              </a:rPr>
              <a:t>确保线端长度一致</a:t>
            </a:r>
            <a:endParaRPr lang="zh-CN" altLang="en-US" sz="2000" b="1" kern="0">
              <a:solidFill>
                <a:schemeClr val="accent2"/>
              </a:solidFill>
              <a:latin typeface="+mn-ea"/>
              <a:cs typeface="+mn-ea"/>
            </a:endParaRPr>
          </a:p>
        </p:txBody>
      </p:sp>
      <p:pic>
        <p:nvPicPr>
          <p:cNvPr id="17" name="图片 18"/>
          <p:cNvPicPr>
            <a:picLocks noChangeAspect="1"/>
          </p:cNvPicPr>
          <p:nvPr>
            <p:custDataLst>
              <p:tags r:id="rId10"/>
            </p:custDataLst>
          </p:nvPr>
        </p:nvPicPr>
        <p:blipFill rotWithShape="1">
          <a:blip r:embed="rId11" cstate="print"/>
          <a:stretch>
            <a:fillRect/>
          </a:stretch>
        </p:blipFill>
        <p:spPr>
          <a:xfrm>
            <a:off x="8639810" y="1554480"/>
            <a:ext cx="1892300" cy="2018665"/>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solidFill>
            <a:schemeClr val="accent3">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5"/>
          <p:cNvSpPr/>
          <p:nvPr>
            <p:custDataLst>
              <p:tags r:id="rId12"/>
            </p:custDataLst>
          </p:nvPr>
        </p:nvSpPr>
        <p:spPr>
          <a:xfrm>
            <a:off x="8467725" y="4314190"/>
            <a:ext cx="2667000" cy="110299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solidFill>
                  <a:schemeClr val="tx1">
                    <a:lumMod val="85000"/>
                    <a:lumOff val="15000"/>
                  </a:schemeClr>
                </a:solidFill>
                <a:latin typeface="+mn-ea"/>
                <a:cs typeface="+mn-ea"/>
              </a:rPr>
              <a:t>线端剪齐对于保证跳线性能和水晶头的稳定连接至关重要。</a:t>
            </a:r>
            <a:endParaRPr lang="zh-CN" altLang="en-US" sz="1600" kern="0">
              <a:solidFill>
                <a:schemeClr val="tx1">
                  <a:lumMod val="85000"/>
                  <a:lumOff val="15000"/>
                </a:schemeClr>
              </a:solidFill>
              <a:latin typeface="+mn-ea"/>
              <a:cs typeface="+mn-ea"/>
            </a:endParaRPr>
          </a:p>
        </p:txBody>
      </p:sp>
      <p:sp>
        <p:nvSpPr>
          <p:cNvPr id="22" name="矩形 6"/>
          <p:cNvSpPr/>
          <p:nvPr>
            <p:custDataLst>
              <p:tags r:id="rId13"/>
            </p:custDataLst>
          </p:nvPr>
        </p:nvSpPr>
        <p:spPr>
          <a:xfrm>
            <a:off x="8468285" y="3712755"/>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3"/>
                </a:solidFill>
                <a:latin typeface="+mn-ea"/>
                <a:cs typeface="+mn-ea"/>
              </a:rPr>
              <a:t>线端剪齐的重要性</a:t>
            </a:r>
            <a:endParaRPr lang="zh-CN" altLang="en-US" sz="2000" b="1" kern="0">
              <a:solidFill>
                <a:schemeClr val="accent3"/>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2"/>
  <p:tag name="KSO_WM_UNIT_LAYERLEVEL" val="1_1_1"/>
  <p:tag name="KSO_WM_TAG_VERSION" val="3.0"/>
  <p:tag name="KSO_WM_DIAGRAM_MAX_ITEMCNT" val="8"/>
  <p:tag name="KSO_WM_DIAGRAM_MIN_ITEMCNT" val="2"/>
  <p:tag name="KSO_WM_DIAGRAM_VIRTUALLY_FRAME" val="{&quot;height&quot;:360.2,&quot;left&quot;:83.39973203762733,&quot;top&quot;:131.8,&quot;width&quot;:408.875575294824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2_2*l_h_i*1_2_1"/>
  <p:tag name="KSO_WM_UNIT_INDEX" val="1_2_1"/>
  <p:tag name="KSO_WM_UNIT_USESOURCEFORMAT_APPLY" val="1"/>
  <p:tag name="KSO_WM_BEAUTIFY_FLAG" val="#wm#"/>
  <p:tag name="KSO_WM_DIAGRAM_GROUP_CODE" val="l1-1"/>
  <p:tag name="KSO_WM_UNIT_SUBTYPE" val="d"/>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545_4*l_h_a*1_2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62.39775742926613,&quot;top&quot;:120.2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545_4*l_h_f*1_3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62.39775742926613,&quot;top&quot;:120.2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545_4*l_h_a*1_3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62.39775742926613,&quot;top&quot;:120.2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545_4*l_h_f*1_4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添加正文 ，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62.39775742926613,&quot;top&quot;:120.2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545_4*l_h_a*1_4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62.39775742926613,&quot;top&quot;:120.2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5545_4*l_h_f*1_5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62.39775742926613,&quot;top&quot;:120.2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5545_4*l_h_a*1_5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62.39775742926613,&quot;top&quot;:120.2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7.xml><?xml version="1.0" encoding="utf-8"?>
<p:tagLst xmlns:p="http://schemas.openxmlformats.org/presentationml/2006/main">
  <p:tag name="KSO_WM_SLIDE_ID" val="custom20231773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73"/>
  <p:tag name="KSO_WM_SLIDE_TYPE" val="text"/>
  <p:tag name="KSO_WM_SLIDE_SUBTYPE" val="picTxt"/>
  <p:tag name="KSO_WM_SLIDE_SIZE" val="552.944*360.15"/>
  <p:tag name="KSO_WM_SLIDE_POSITION" val="49.2*134.0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8,&quot;top&quot;:112.54653392088176,&quot;width&quot;:839.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2_2*l_h_f*1_3_1"/>
  <p:tag name="KSO_WM_TEMPLATE_CATEGORY" val="diagram"/>
  <p:tag name="KSO_WM_TEMPLATE_INDEX" val="20235412"/>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quot;left&quot;:83.39973203762733,&quot;top&quot;:131.8,&quot;width&quot;:408.875575294824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8,&quot;top&quot;:112.54653392088176,&quot;width&quot;:839.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11.xml><?xml version="1.0" encoding="utf-8"?>
<p:tagLst xmlns:p="http://schemas.openxmlformats.org/presentationml/2006/main">
  <p:tag name="KSO_WM_DIAGRAM_VIRTUALLY_FRAME" val="{&quot;height&quot;:387.90047395313405,&quot;left&quot;:69.8,&quot;top&quot;:112.54653392088176,&quot;width&quot;:839.9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211385085167\&quot;,\&quot;product_name\&quot;:\&quot;\&quot;,\&quot;intention_code\&quot;:\&quot;\&quot;}&quot;}*gallery_gallery_ai_v2.1.5_ONLINE*ecf9bc0e75e2a31355c00b2268a3ae23-slide-0"/>
  <p:tag name="KSO_WM_UNIT_LINE_FILL_TYPE" val="2"/>
  <p:tag name="KSO_WM_UNIT_USESOURCEFORMAT_APPLY" val="1"/>
</p:tagLst>
</file>

<file path=ppt/tags/tag112.xml><?xml version="1.0" encoding="utf-8"?>
<p:tagLst xmlns:p="http://schemas.openxmlformats.org/presentationml/2006/main">
  <p:tag name="KSO_WM_DIAGRAM_VIRTUALLY_FRAME" val="{&quot;height&quot;:387.90047395313405,&quot;left&quot;:69.8,&quot;top&quot;:112.54653392088176,&quot;width&quot;:839.9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13.xml><?xml version="1.0" encoding="utf-8"?>
<p:tagLst xmlns:p="http://schemas.openxmlformats.org/presentationml/2006/main">
  <p:tag name="KSO_WM_DIAGRAM_VIRTUALLY_FRAME" val="{&quot;height&quot;:387.90047395313405,&quot;left&quot;:69.8,&quot;top&quot;:112.54653392088176,&quot;width&quot;:839.9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78959073\&quot;,\&quot;product_name\&quot;:\&quot;\&quot;,\&quot;intention_code\&quot;:\&quot;\&quot;}&quot;}*gallery_gallery_ai_v2.1.5_ONLINE*ecf9bc0e75e2a31355c00b2268a3ae23-slide-0"/>
  <p:tag name="KSO_WM_UNIT_LINE_FILL_TYPE" val="2"/>
  <p:tag name="KSO_WM_UNIT_USESOURCEFORMAT_APPLY" val="1"/>
</p:tagLst>
</file>

<file path=ppt/tags/tag114.xml><?xml version="1.0" encoding="utf-8"?>
<p:tagLst xmlns:p="http://schemas.openxmlformats.org/presentationml/2006/main">
  <p:tag name="KSO_WM_DIAGRAM_VIRTUALLY_FRAME" val="{&quot;height&quot;:387.90047395313405,&quot;left&quot;:69.8,&quot;top&quot;:112.54653392088176,&quot;width&quot;:839.9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8,&quot;top&quot;:112.54653392088176,&quot;width&quot;:839.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8,&quot;top&quot;:112.54653392088176,&quot;width&quot;:839.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17.xml><?xml version="1.0" encoding="utf-8"?>
<p:tagLst xmlns:p="http://schemas.openxmlformats.org/presentationml/2006/main">
  <p:tag name="KSO_WM_DIAGRAM_VIRTUALLY_FRAME" val="{&quot;height&quot;:387.90047395313405,&quot;left&quot;:69.8,&quot;top&quot;:112.54653392088176,&quot;width&quot;:839.9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515192942\&quot;,\&quot;product_name\&quot;:\&quot;\&quot;,\&quot;intention_code\&quot;:\&quot;\&quot;}&quot;}*gallery_gallery_ai_v2.1.5_ONLINE*ecf9bc0e75e2a31355c00b2268a3ae23-slide-0"/>
  <p:tag name="KSO_WM_UNIT_LINE_FILL_TYPE" val="2"/>
  <p:tag name="KSO_WM_UNIT_USESOURCEFORMAT_APPLY" val="1"/>
</p:tagLst>
</file>

<file path=ppt/tags/tag118.xml><?xml version="1.0" encoding="utf-8"?>
<p:tagLst xmlns:p="http://schemas.openxmlformats.org/presentationml/2006/main">
  <p:tag name="KSO_WM_DIAGRAM_VIRTUALLY_FRAME" val="{&quot;height&quot;:387.90047395313405,&quot;left&quot;:69.8,&quot;top&quot;:112.54653392088176,&quot;width&quot;:839.9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8,&quot;top&quot;:112.54653392088176,&quot;width&quot;:839.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2_2*l_h_a*1_3_1"/>
  <p:tag name="KSO_WM_TEMPLATE_CATEGORY" val="diagram"/>
  <p:tag name="KSO_WM_TEMPLATE_INDEX" val="2023541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quot;left&quot;:83.39973203762733,&quot;top&quot;:131.8,&quot;width&quot;:408.875575294824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8,&quot;top&quot;:112.54653392088176,&quot;width&quot;:839.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21.xml><?xml version="1.0" encoding="utf-8"?>
<p:tagLst xmlns:p="http://schemas.openxmlformats.org/presentationml/2006/main">
  <p:tag name="KSO_WM_DIAGRAM_VIRTUALLY_FRAME" val="{&quot;height&quot;:387.90047395313405,&quot;left&quot;:69.8,&quot;top&quot;:112.54653392088176,&quot;width&quot;:839.9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472008663\&quot;,\&quot;product_name\&quot;:\&quot;\&quot;,\&quot;intention_code\&quot;:\&quot;\&quot;}&quot;}*gallery_gallery_ai_v2.1.5_ONLINE*ecf9bc0e75e2a31355c00b2268a3ae23-slide-0"/>
  <p:tag name="KSO_WM_UNIT_LINE_FILL_TYPE" val="2"/>
  <p:tag name="KSO_WM_UNIT_USESOURCEFORMAT_APPLY" val="1"/>
</p:tagLst>
</file>

<file path=ppt/tags/tag122.xml><?xml version="1.0" encoding="utf-8"?>
<p:tagLst xmlns:p="http://schemas.openxmlformats.org/presentationml/2006/main">
  <p:tag name="KSO_WM_DIAGRAM_VIRTUALLY_FRAME" val="{&quot;height&quot;:387.90047395313405,&quot;left&quot;:69.8,&quot;top&quot;:112.54653392088176,&quot;width&quot;:839.9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8,&quot;top&quot;:112.54653392088176,&quot;width&quot;:839.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8,&quot;top&quot;:112.54653392088176,&quot;width&quot;:839.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2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26.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UNIT_TYPE_DROP" val="a"/>
</p:tagLst>
</file>

<file path=ppt/tags/tag127.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72.03516356905045,&quot;top&quot;:131.75000000000006,&quot;width&quot;:474.014836430949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72.03516356905045,&quot;top&quot;:131.75000000000006,&quot;width&quot;:474.0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2"/>
  <p:tag name="KSO_WM_UNIT_LAYERLEVEL" val="1_1_1"/>
  <p:tag name="KSO_WM_TAG_VERSION" val="3.0"/>
  <p:tag name="KSO_WM_DIAGRAM_MAX_ITEMCNT" val="8"/>
  <p:tag name="KSO_WM_DIAGRAM_MIN_ITEMCNT" val="2"/>
  <p:tag name="KSO_WM_DIAGRAM_VIRTUALLY_FRAME" val="{&quot;height&quot;:360.2,&quot;left&quot;:83.39973203762733,&quot;top&quot;:131.8,&quot;width&quot;:408.875575294824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2_2*l_h_i*1_3_1"/>
  <p:tag name="KSO_WM_UNIT_INDEX" val="1_3_1"/>
  <p:tag name="KSO_WM_UNIT_USESOURCEFORMAT_APPLY" val="1"/>
  <p:tag name="KSO_WM_BEAUTIFY_FLAG" val="#wm#"/>
  <p:tag name="KSO_WM_DIAGRAM_GROUP_CODE" val="l1-1"/>
  <p:tag name="KSO_WM_UNIT_SUBTYPE" val="d"/>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72.03516356905045,&quot;top&quot;:131.75000000000006,&quot;width&quot;:474.0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72.03516356905045,&quot;top&quot;:131.75000000000006,&quot;width&quot;:474.0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72.03516356905045,&quot;top&quot;:131.75000000000006,&quot;width&quot;:474.0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72.03516356905045,&quot;top&quot;:131.75000000000006,&quot;width&quot;:474.0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72.03516356905045,&quot;top&quot;:131.75000000000006,&quot;width&quot;:474.0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72.03516356905045,&quot;top&quot;:131.75000000000006,&quot;width&quot;:474.0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72.03516356905045,&quot;top&quot;:131.75000000000006,&quot;width&quot;:474.0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72.03516356905045,&quot;top&quot;:131.75000000000006,&quot;width&quot;:474.0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72.03516356905045,&quot;top&quot;:131.75000000000006,&quot;width&quot;:474.0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72.03516356905045,&quot;top&quot;:131.75000000000006,&quot;width&quot;:474.0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4.xml><?xml version="1.0" encoding="utf-8"?>
<p:tagLst xmlns:p="http://schemas.openxmlformats.org/presentationml/2006/main">
  <p:tag name="KSO_WM_SLIDE_ID" val="custom2023180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804"/>
  <p:tag name="KSO_WM_SLIDE_TYPE" val="text"/>
  <p:tag name="KSO_WM_SLIDE_SUBTYPE" val="picTxt"/>
  <p:tag name="KSO_WM_SLIDE_SIZE" val="408.225*360.15"/>
  <p:tag name="KSO_WM_SLIDE_POSITION" val="47.825*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72.03516356905045,&quot;top&quot;:131.75000000000006,&quot;width&quot;:474.0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41.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42.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132.77999999999997,&quot;top&quot;:115.99999999999997,&quot;width&quot;:757.8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840774002\&quot;,\&quot;product_name\&quot;:\&quot;\&quot;,\&quot;intention_code\&quot;:\&quot;\&quot;}&quot;}*gallery_gallery_ai_v2.1.5_ONLINE*1d1f6c211d3f88dca99f668a92136b82-slide-0"/>
  <p:tag name="KSO_WM_UNIT_LINE_FILL_TYPE" val="2"/>
  <p:tag name="KSO_WM_UNIT_USESOURCEFORMAT_APPLY"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132.77999999999997,&quot;top&quot;:115.99999999999997,&quot;width&quot;:757.8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825176032\&quot;,\&quot;product_name\&quot;:\&quot;\&quot;,\&quot;intention_code\&quot;:\&quot;\&quot;}&quot;}*gallery_gallery_ai_v2.1.5_ONLINE*1d1f6c211d3f88dca99f668a92136b82-slide-0"/>
  <p:tag name="KSO_WM_UNIT_LINE_FILL_TYPE" val="2"/>
  <p:tag name="KSO_WM_UNIT_USESOURCEFORMAT_APPLY"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132.77999999999997,&quot;top&quot;:115.99999999999997,&quot;width&quot;:757.8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622984502\&quot;,\&quot;product_name\&quot;:\&quot;\&quot;,\&quot;intention_code\&quot;:\&quot;\&quot;}&quot;}*gallery_gallery_ai_v2.1.5_ONLINE*1d1f6c211d3f88dca99f668a92136b82-slide-0"/>
  <p:tag name="KSO_WM_UNIT_LINE_FILL_TYPE" val="2"/>
  <p:tag name="KSO_WM_UNIT_USESOURCEFORMAT_APPLY"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2.77999999999997,&quot;top&quot;:115.99999999999997,&quot;width&quot;:757.8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2.77999999999997,&quot;top&quot;:115.99999999999997,&quot;width&quot;:757.8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2.77999999999997,&quot;top&quot;:115.99999999999997,&quot;width&quot;:757.8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2.77999999999997,&quot;top&quot;:115.99999999999997,&quot;width&quot;:757.8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2.77999999999997,&quot;top&quot;:115.99999999999997,&quot;width&quot;:757.8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2.77999999999997,&quot;top&quot;:115.99999999999997,&quot;width&quot;:757.8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2.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5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1*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5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1*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UNIT_USESOURCEFORMAT_APPLY" val="1"/>
</p:tagLst>
</file>

<file path=ppt/tags/tag1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1*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15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1*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5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1*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1*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6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1*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UNIT_USESOURCEFORMAT_APPLY" val="1"/>
</p:tagLst>
</file>

<file path=ppt/tags/tag1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1*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1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1*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16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1*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64.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165.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233_1*a*1"/>
  <p:tag name="KSO_WM_TEMPLATE_CATEGORY" val="diagram"/>
  <p:tag name="KSO_WM_TEMPLATE_INDEX" val="20233233"/>
  <p:tag name="KSO_WM_UNIT_LAYERLEVEL" val="1"/>
  <p:tag name="KSO_WM_TAG_VERSION" val="3.0"/>
  <p:tag name="KSO_WM_BEAUTIFY_FLAG" val="#wm#"/>
  <p:tag name="KSO_WM_UNIT_TEXT_TYPE" val="1"/>
  <p:tag name="KSO_WM_UNIT_PRESET_TEXT" val="单击此处添加标题内容"/>
  <p:tag name="KSO_WM_UNIT_TEXT_FILL_FORE_SCHEMECOLOR_INDEX" val="13"/>
  <p:tag name="KSO_WM_UNIT_TEXT_FILL_TYPE" val="1"/>
  <p:tag name="KSO_WM_UNIT_USESOURCEFORMAT_APPLY" val="1"/>
</p:tagLst>
</file>

<file path=ppt/tags/tag166.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3_1*l_h_d*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852866520433,&quot;left&quot;:54.750078740157484,&quot;top&quot;:124.97250862354724,&quot;width&quot;:850.437480314960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167.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3_1*l_h_d*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852866520433,&quot;left&quot;:54.750078740157484,&quot;top&quot;:124.97250862354724,&quot;width&quot;:850.437480314960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16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852866520433,&quot;left&quot;:54.750078740157484,&quot;top&quot;:124.97250862354724,&quot;width&quot;:850.43748031496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UNIT_USESOURCEFORMAT_APPLY" val="1"/>
</p:tagLst>
</file>

<file path=ppt/tags/tag16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852866520433,&quot;left&quot;:54.750078740157484,&quot;top&quot;:124.97250862354724,&quot;width&quot;:850.43748031496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UNIT_USESOURCEFORMAT_APPLY" val="1"/>
</p:tagLst>
</file>

<file path=ppt/tags/tag1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17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852866520433,&quot;left&quot;:54.750078740157484,&quot;top&quot;:124.97250862354724,&quot;width&quot;:850.43748031496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17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3_1*l_h_f*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852866520433,&quot;left&quot;:54.750078740157484,&quot;top&quot;:124.97250862354724,&quot;width&quot;:850.43748031496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 name="KSO_WM_UNIT_USESOURCEFORMAT_APPLY" val="1"/>
</p:tagLst>
</file>

<file path=ppt/tags/tag17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33_1*l_h_a*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852866520433,&quot;left&quot;:54.750078740157484,&quot;top&quot;:124.97250862354724,&quot;width&quot;:850.43748031496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UNIT_USESOURCEFORMAT_APPLY" val="1"/>
</p:tagLst>
</file>

<file path=ppt/tags/tag17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3_1*l_h_i*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852866520433,&quot;left&quot;:54.750078740157484,&quot;top&quot;:124.97250862354724,&quot;width&quot;:850.43748031496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174.xml><?xml version="1.0" encoding="utf-8"?>
<p:tagLst xmlns:p="http://schemas.openxmlformats.org/presentationml/2006/main">
  <p:tag name="KSO_WM_BEAUTIFY_FLAG" val="#wm#"/>
  <p:tag name="KSO_WM_TEMPLATE_CATEGORY" val="diagram"/>
  <p:tag name="KSO_WM_TEMPLATE_INDEX" val="20233233"/>
  <p:tag name="KSO_WM_SLIDE_ID" val="diagram20233233_1"/>
  <p:tag name="KSO_WM_TEMPLATE_SUBCATEGORY" val="0"/>
  <p:tag name="KSO_WM_TEMPLATE_MASTER_TYPE" val="0"/>
  <p:tag name="KSO_WM_TEMPLATE_COLOR_TYPE" val="0"/>
  <p:tag name="KSO_WM_SLIDE_ITEM_CNT" val="2"/>
  <p:tag name="KSO_WM_SLIDE_INDEX" val="1"/>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850.394*348.539"/>
  <p:tag name="KSO_WM_SLIDE_POSITION" val="54.7501*124.973"/>
  <p:tag name="KSO_WM_SLIDE_SOURCE" val="WPPAIGenerateSlide"/>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2454_1*l_i*1_1"/>
  <p:tag name="KSO_WM_TEMPLATE_CATEGORY" val="diagram"/>
  <p:tag name="KSO_WM_TEMPLATE_INDEX" val="20232454"/>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360.8851933623008,&quot;left&quot;:64.96952755905511,&quot;top&quot;:129.80086962982526,&quot;width&quot;:833.4305511811024}"/>
  <p:tag name="KSO_WM_DIAGRAM_COLOR_MATCH_VALUE" val="{&quot;shape&quot;:{&quot;fill&quot;:{&quot;solid&quot;:{&quot;brightness&quot;:0,&quot;colorType&quot;:1,&quot;foreColorIndex&quot;:5,&quot;transparency&quot;:0.3300000131130218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2454_1*l_i*1_2"/>
  <p:tag name="KSO_WM_TEMPLATE_CATEGORY" val="diagram"/>
  <p:tag name="KSO_WM_TEMPLATE_INDEX" val="20232454"/>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360.8851933623008,&quot;left&quot;:64.96952755905511,&quot;top&quot;:129.80086962982526,&quot;width&quot;:833.4305511811024}"/>
  <p:tag name="KSO_WM_DIAGRAM_COLOR_MATCH_VALUE" val="{&quot;shape&quot;:{&quot;fill&quot;:{&quot;gradient&quot;:[{&quot;brightness&quot;:0,&quot;colorType&quot;:1,&quot;foreColorIndex&quot;:5,&quot;pos&quot;:0,&quot;transparency&quot;:0.25},{&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2454_1*l_i*1_3"/>
  <p:tag name="KSO_WM_TEMPLATE_CATEGORY" val="diagram"/>
  <p:tag name="KSO_WM_TEMPLATE_INDEX" val="20232454"/>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360.8851933623008,&quot;left&quot;:64.96952755905511,&quot;top&quot;:129.80086962982526,&quot;width&quot;:833.4305511811024}"/>
  <p:tag name="KSO_WM_DIAGRAM_COLOR_MATCH_VALUE" val="{&quot;shape&quot;:{&quot;fill&quot;:{&quot;solid&quot;:{&quot;brightness&quot;:0,&quot;colorType&quot;:1,&quot;foreColorIndex&quot;:5,&quot;transparency&quot;:0.8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54_1*l_h_i*1_1_2"/>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360.8851933623008,&quot;left&quot;:64.96952755905511,&quot;top&quot;:129.80086962982526,&quot;width&quot;:833.4305511811024}"/>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1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54_1*l_h_i*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360.8851933623008,&quot;left&quot;:64.96952755905511,&quot;top&quot;:129.80086962982526,&quot;width&quot;:833.4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1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4_1*l_h_f*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360.8851933623008,&quot;left&quot;:64.96952755905511,&quot;top&quot;:129.80086962982526,&quot;width&quot;:833.4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1"/>
</p:tagLst>
</file>

<file path=ppt/tags/tag1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54_1*l_h_i*1_2_2"/>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360.8851933623008,&quot;left&quot;:64.96952755905511,&quot;top&quot;:129.80086962982526,&quot;width&quot;:833.4305511811024}"/>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54_1*l_h_i*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360.8851933623008,&quot;left&quot;:64.96952755905511,&quot;top&quot;:129.80086962982526,&quot;width&quot;:833.4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1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4_1*l_h_f*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360.8851933623008,&quot;left&quot;:64.96952755905511,&quot;top&quot;:129.80086962982526,&quot;width&quot;:833.4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1"/>
</p:tagLst>
</file>

<file path=ppt/tags/tag1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4_1*l_h_a*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360.8851933623008,&quot;left&quot;:64.96952755905511,&quot;top&quot;:129.80086962982526,&quot;width&quot;:833.4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1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4_1*l_h_a*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360.8851933623008,&quot;left&quot;:64.96952755905511,&quot;top&quot;:129.80086962982526,&quot;width&quot;:833.4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187.xml><?xml version="1.0" encoding="utf-8"?>
<p:tagLst xmlns:p="http://schemas.openxmlformats.org/presentationml/2006/main">
  <p:tag name="KSO_WM_DIAGRAM_VERSION" val="3"/>
  <p:tag name="KSO_WM_DIAGRAM_COLOR_TRICK" val="1"/>
  <p:tag name="KSO_WM_DIAGRAM_COLOR_TEXT_CAN_REMOVE" val="n"/>
  <p:tag name="KSO_WM_UNIT_VALUE" val="150*15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2454_1*l_h_x*1_1_1"/>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360.8851933623008,&quot;left&quot;:64.96952755905511,&quot;top&quot;:129.80086962982526,&quot;width&quot;:833.430551181102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88.xml><?xml version="1.0" encoding="utf-8"?>
<p:tagLst xmlns:p="http://schemas.openxmlformats.org/presentationml/2006/main">
  <p:tag name="KSO_WM_DIAGRAM_VERSION" val="3"/>
  <p:tag name="KSO_WM_DIAGRAM_COLOR_TRICK" val="1"/>
  <p:tag name="KSO_WM_DIAGRAM_COLOR_TEXT_CAN_REMOVE" val="n"/>
  <p:tag name="KSO_WM_UNIT_VALUE" val="136*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2454_1*l_h_x*1_2_1"/>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360.8851933623008,&quot;left&quot;:64.96952755905511,&quot;top&quot;:129.80086962982526,&quot;width&quot;:833.430551181102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89.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9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1*l_h_f*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8047237015,&quot;left&quot;:97.73582677165354,&quot;top&quot;:116.19850393700787,&quot;width&quot;:780.21141732283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56"/>
  <p:tag name="KSO_WM_UNIT_TEXT_FILL_FORE_SCHEMECOLOR_INDEX" val="1"/>
  <p:tag name="KSO_WM_UNIT_TEXT_FILL_TYPE" val="1"/>
  <p:tag name="KSO_WM_UNIT_PRESET_TEXT" val="单击此处添加您的文本具体内容，简明扼要地阐述您的观点。根据需要可酌情增减文字，以便观者准确地理解您传达的思想。单击此处添加您的文本具体内容，简明扼要地阐述您的观点。根据需要可酌情增减文字，以便观者准确地理解您传达的思想。"/>
  <p:tag name="KSO_WM_UNIT_TEXT_TYPE" val="1"/>
  <p:tag name="KSO_WM_UNIT_USESOURCEFORMAT_APPLY" val="1"/>
</p:tagLst>
</file>

<file path=ppt/tags/tag19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1*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8047237015,&quot;left&quot;:97.73582677165354,&quot;top&quot;:116.19850393700787,&quot;width&quot;:780.21141732283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5"/>
  <p:tag name="KSO_WM_UNIT_TEXT_FILL_FORE_SCHEMECOLOR_INDEX" val="1"/>
  <p:tag name="KSO_WM_UNIT_TEXT_FILL_TYPE" val="1"/>
  <p:tag name="KSO_WM_UNIT_PRESET_TEXT" val="单击此处添加标题"/>
  <p:tag name="KSO_WM_UNIT_TEXT_TYPE" val="1"/>
  <p:tag name="KSO_WM_UNIT_USESOURCEFORMAT_APPLY" val="1"/>
</p:tagLst>
</file>

<file path=ppt/tags/tag19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1*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8047237015,&quot;left&quot;:97.73582677165354,&quot;top&quot;:116.19850393700787,&quot;width&quot;:780.211417322834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9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1*l_h_f*1_2_1"/>
  <p:tag name="KSO_WM_TEMPLATE_CATEGORY" val="diagram"/>
  <p:tag name="KSO_WM_TEMPLATE_INDEX" val="20231967"/>
  <p:tag name="KSO_WM_UNIT_LAYERLEVEL" val="1_1_1"/>
  <p:tag name="KSO_WM_TAG_VERSION" val="3.0"/>
  <p:tag name="KSO_WM_BEAUTIFY_FLAG" val="#wm#"/>
  <p:tag name="KSO_WM_UNIT_VALUE" val="156"/>
  <p:tag name="KSO_WM_DIAGRAM_MAX_ITEMCNT" val="4"/>
  <p:tag name="KSO_WM_DIAGRAM_MIN_ITEMCNT" val="2"/>
  <p:tag name="KSO_WM_DIAGRAM_VIRTUALLY_FRAME" val="{&quot;height&quot;:372.13138047237015,&quot;left&quot;:97.73582677165354,&quot;top&quot;:116.19850393700787,&quot;width&quot;:780.21141732283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您的文本具体内容，简明扼要地阐述您的观点。根据需要可酌情增减文字，以便观者准确地理解您传达的思想。单击此处添加您的文本具体内容，简明扼要地阐述您的观点。根据需要可酌情增减文字，以便观者准确地理解您传达的思想。"/>
  <p:tag name="KSO_WM_UNIT_TEXT_TYPE" val="1"/>
  <p:tag name="KSO_WM_UNIT_USESOURCEFORMAT_APPLY" val="1"/>
</p:tagLst>
</file>

<file path=ppt/tags/tag19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1*l_h_a*1_2_1"/>
  <p:tag name="KSO_WM_TEMPLATE_CATEGORY" val="diagram"/>
  <p:tag name="KSO_WM_TEMPLATE_INDEX" val="20231967"/>
  <p:tag name="KSO_WM_UNIT_LAYERLEVEL" val="1_1_1"/>
  <p:tag name="KSO_WM_TAG_VERSION" val="3.0"/>
  <p:tag name="KSO_WM_BEAUTIFY_FLAG" val="#wm#"/>
  <p:tag name="KSO_WM_UNIT_VALUE" val="35"/>
  <p:tag name="KSO_WM_DIAGRAM_MAX_ITEMCNT" val="4"/>
  <p:tag name="KSO_WM_DIAGRAM_MIN_ITEMCNT" val="2"/>
  <p:tag name="KSO_WM_DIAGRAM_VIRTUALLY_FRAME" val="{&quot;height&quot;:372.13138047237015,&quot;left&quot;:97.73582677165354,&quot;top&quot;:116.19850393700787,&quot;width&quot;:780.21141732283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19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1*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8047237015,&quot;left&quot;:97.73582677165354,&quot;top&quot;:116.19850393700787,&quot;width&quot;:780.211417322834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97.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198.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MH_PIC_SOURCE_TYPE" val="generate_slide_ai*{&quot;ai_type&quot;:&quot;generate_single_page&quot;,&quot;id&quot;:&quot;{\&quot;id\&quot;:\&quot;VCG41N1460997242\&quot;,\&quot;product_name\&quot;:\&quot;\&quot;,\&quot;intention_code\&quot;:\&quot;\&quot;}&quot;}*gallery_gallery_ai_v2.1.5_ONLINE*778703e3b9df6447b00a9212441b0517-slide-0"/>
  <p:tag name="KSO_WM_UNIT_FILL_FORE_SCHEMECOLOR_INDEX" val="5"/>
  <p:tag name="KSO_WM_UNIT_FILL_TYPE" val="1"/>
</p:tagLst>
</file>

<file path=ppt/tags/tag19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INDEX" val="1"/>
  <p:tag name="KSO_WM_UNIT_ID" val="custom20231804_1*a*1"/>
  <p:tag name="KSO_WM_TEMPLATE_CATEGORY" val="custom"/>
  <p:tag name="KSO_WM_TEMPLATE_INDEX" val="20231804"/>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UNIT_TYPE_DROP" val="a"/>
</p:tagLst>
</file>

<file path=ppt/tags/tag2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20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 name="KSO_WM_UNIT_TEXT_FILL_FORE_SCHEMECOLOR_INDEX" val="1"/>
  <p:tag name="KSO_WM_UNIT_TEXT_FILL_TYPE" val="1"/>
  <p:tag name="KSO_WM_UNIT_TYPE_DROP" val="a"/>
</p:tagLst>
</file>

<file path=ppt/tags/tag20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2*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1"/>
</p:tagLst>
</file>

<file path=ppt/tags/tag20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2*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20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2*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1"/>
</p:tagLst>
</file>

<file path=ppt/tags/tag20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2*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205.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2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3400948663,&quot;left&quot;:83.13535433070865,&quot;top&quot;:130.9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1*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3400948663,&quot;left&quot;:83.13535433070865,&quot;top&quot;:130.9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1*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209.xml><?xml version="1.0" encoding="utf-8"?>
<p:tagLst xmlns:p="http://schemas.openxmlformats.org/presentationml/2006/main">
  <p:tag name="KSO_WM_DIAGRAM_VIRTUALLY_FRAME" val="{&quot;height&quot;:387.8813400948663,&quot;left&quot;:83.13535433070865,&quot;top&quot;:130.94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1*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190110260\&quot;,\&quot;product_name\&quot;:\&quot;\&quot;,\&quot;intention_code\&quot;:\&quot;\&quot;}&quot;}*gallery_gallery_ai_v2.1.5_ONLINE*e9987f52d35205fc4512a3bb06bfbae4-slide-0"/>
  <p:tag name="KSO_WM_UNIT_LINE_FILL_TYPE" val="2"/>
  <p:tag name="KSO_WM_UNIT_USESOURCEFORMAT_APPLY" val="1"/>
</p:tagLst>
</file>

<file path=ppt/tags/tag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10.xml><?xml version="1.0" encoding="utf-8"?>
<p:tagLst xmlns:p="http://schemas.openxmlformats.org/presentationml/2006/main">
  <p:tag name="KSO_WM_DIAGRAM_VIRTUALLY_FRAME" val="{&quot;height&quot;:387.8813400948663,&quot;left&quot;:83.13535433070865,&quot;top&quot;:130.94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1*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211.xml><?xml version="1.0" encoding="utf-8"?>
<p:tagLst xmlns:p="http://schemas.openxmlformats.org/presentationml/2006/main">
  <p:tag name="KSO_WM_DIAGRAM_VIRTUALLY_FRAME" val="{&quot;height&quot;:387.8813400948663,&quot;left&quot;:83.13535433070865,&quot;top&quot;:130.94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1*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53806160\&quot;,\&quot;product_name\&quot;:\&quot;\&quot;,\&quot;intention_code\&quot;:\&quot;\&quot;}&quot;}*gallery_gallery_ai_v2.1.5_ONLINE*e9987f52d35205fc4512a3bb06bfbae4-slide-0"/>
  <p:tag name="KSO_WM_UNIT_LINE_FILL_TYPE" val="2"/>
  <p:tag name="KSO_WM_UNIT_USESOURCEFORMAT_APPLY" val="1"/>
</p:tagLst>
</file>

<file path=ppt/tags/tag212.xml><?xml version="1.0" encoding="utf-8"?>
<p:tagLst xmlns:p="http://schemas.openxmlformats.org/presentationml/2006/main">
  <p:tag name="KSO_WM_DIAGRAM_VIRTUALLY_FRAME" val="{&quot;height&quot;:387.8813400948663,&quot;left&quot;:83.13535433070865,&quot;top&quot;:130.94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1*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2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3400948663,&quot;left&quot;:83.13535433070865,&quot;top&quot;:130.9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1*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3400948663,&quot;left&quot;:83.13535433070865,&quot;top&quot;:130.9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1*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1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16.xml><?xml version="1.0" encoding="utf-8"?>
<p:tagLst xmlns:p="http://schemas.openxmlformats.org/presentationml/2006/main">
  <p:tag name="KSO_WM_UNIT_VALUE" val="831*2998"/>
  <p:tag name="KSO_WM_UNIT_HIGHLIGHT" val="0"/>
  <p:tag name="KSO_WM_UNIT_COMPATIBLE" val="0"/>
  <p:tag name="KSO_WM_UNIT_DIAGRAM_ISNUMVISUAL" val="0"/>
  <p:tag name="KSO_WM_UNIT_DIAGRAM_ISREFERUNIT" val="0"/>
  <p:tag name="KSO_WM_UNIT_TYPE" val="d"/>
  <p:tag name="KSO_WM_UNIT_INDEX" val="1"/>
  <p:tag name="KSO_WM_UNIT_ID" val="custom20231930_1*d*1"/>
  <p:tag name="KSO_WM_TEMPLATE_CATEGORY" val="custom"/>
  <p:tag name="KSO_WM_TEMPLATE_INDEX" val="20231930"/>
  <p:tag name="KSO_WM_UNIT_LAYERLEVEL" val="1"/>
  <p:tag name="KSO_WM_TAG_VERSION" val="3.0"/>
  <p:tag name="KSO_WM_BEAUTIFY_FLAG" val="#wm#"/>
  <p:tag name="KSO_WM_UNIT_PICTURE_SUBTYPE" val="b"/>
  <p:tag name="KSO_WM_DIAGRAM_GROUP_CODE" val="l1-1"/>
  <p:tag name="MH_PIC_SOURCE_TYPE" val="generate_slide_ai*{&quot;ai_type&quot;:&quot;generate_single_page&quot;,&quot;id&quot;:&quot;{\&quot;id\&quot;:\&quot;VCG41N177434766\&quot;,\&quot;product_name\&quot;:\&quot;\&quot;,\&quot;intention_code\&quot;:\&quot;\&quot;}&quot;}*gallery_gallery_ai_v2.1.5_ONLINE*1739ac02ca2696ada6d2cc2e10187ade-slide-0"/>
  <p:tag name="KSO_WM_UNIT_FILL_FORE_SCHEMECOLOR_INDEX" val="5"/>
  <p:tag name="KSO_WM_UNIT_FILL_TYPE" val="1"/>
  <p:tag name="KSO_WM_UNIT_LINE_FORE_SCHEMECOLOR_INDEX" val="1"/>
  <p:tag name="KSO_WM_UNIT_LINE_FILL_TYPE" val="2"/>
  <p:tag name="KSO_WM_UNIT_USESOURCEFORMAT_APPLY"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930_1*i*1"/>
  <p:tag name="KSO_WM_TEMPLATE_CATEGORY" val="custom"/>
  <p:tag name="KSO_WM_TEMPLATE_INDEX" val="2023193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21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1930_1*i*2"/>
  <p:tag name="KSO_WM_TEMPLATE_CATEGORY" val="custom"/>
  <p:tag name="KSO_WM_TEMPLATE_INDEX" val="20231930"/>
  <p:tag name="KSO_WM_UNIT_LAYERLEVEL" val="1"/>
  <p:tag name="KSO_WM_TAG_VERSION" val="3.0"/>
  <p:tag name="KSO_WM_DIAGRAM_GROUP_CODE" val="l1-1"/>
  <p:tag name="KSO_WM_UNIT_FILL_FORE_SCHEMECOLOR_INDEX" val="2"/>
  <p:tag name="KSO_WM_UNIT_FILL_TYPE" val="1"/>
  <p:tag name="KSO_WM_UNIT_TEXT_FILL_FORE_SCHEMECOLOR_INDEX" val="14"/>
  <p:tag name="KSO_WM_UNIT_TEXT_FILL_TYPE" val="1"/>
  <p:tag name="KSO_WM_UNIT_USESOURCEFORMAT_APPLY" val="1"/>
</p:tagLst>
</file>

<file path=ppt/tags/tag219.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INDEX" val="1"/>
  <p:tag name="KSO_WM_TEMPLATE_CATEGORY" val="custom"/>
  <p:tag name="KSO_WM_UNIT_LAYERLEVEL" val="1"/>
  <p:tag name="KSO_WM_TAG_VERSION" val="3.0"/>
  <p:tag name="KSO_WM_BEAUTIFY_FLAG" val="#wm#"/>
  <p:tag name="KSO_WM_TEMPLATE_INDEX" val="20231930"/>
  <p:tag name="KSO_WM_UNIT_ID" val="custom20231930_1*a*1"/>
  <p:tag name="KSO_WM_UNIT_TEXT_TYPE" val="1"/>
  <p:tag name="KSO_WM_DIAGRAM_GROUP_CODE" val="l1-1"/>
  <p:tag name="KSO_WM_UNIT_PRESET_TEXT" val="单击此处添加标题"/>
  <p:tag name="KSO_WM_UNIT_TEXT_FILL_FORE_SCHEMECOLOR_INDEX" val="13"/>
  <p:tag name="KSO_WM_UNIT_TEXT_FILL_TYPE" val="1"/>
  <p:tag name="KSO_WM_UNIT_USESOURCEFORMAT_APPLY" val="1"/>
  <p:tag name="KSO_WM_UNIT_TYPE_DROP" val="a"/>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224229675\&quot;,\&quot;product_name\&quot;:\&quot;\&quot;,\&quot;intention_code\&quot;:\&quot;\&quot;}&quot;}*gallery_gallery_ai_v2.1.5_ONLINE*16d37e8ee7ac38b252fda5c73e44108c-slide-0"/>
  <p:tag name="KSO_WM_UNIT_LINE_FILL_TYPE" val="2"/>
  <p:tag name="KSO_WM_UNIT_USESOURCEFORMAT_APPLY" val="1"/>
</p:tagLst>
</file>

<file path=ppt/tags/tag22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2*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999969482422,&quot;left&quot;:54.8,&quot;top&quot;:374.4500030517578,&quot;width&quot;:76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1"/>
</p:tagLst>
</file>

<file path=ppt/tags/tag22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2*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999969482422,&quot;left&quot;:54.8,&quot;top&quot;:374.4500030517578,&quot;width&quot;:76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22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2*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999969482422,&quot;left&quot;:54.8,&quot;top&quot;:374.4500030517578,&quot;width&quot;:76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1"/>
</p:tagLst>
</file>

<file path=ppt/tags/tag22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2*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999969482422,&quot;left&quot;:54.8,&quot;top&quot;:374.4500030517578,&quot;width&quot;:76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224.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746*95.95"/>
  <p:tag name="KSO_WM_SLIDE_POSITION" val="54.8*410.65"/>
  <p:tag name="KSO_WM_SLIDE_LAYOUT" val="a_d_l"/>
  <p:tag name="KSO_WM_SLIDE_LAYOUT_CNT" val="1_1_1"/>
  <p:tag name="KSO_WM_SPECIAL_SOURCE" val="bdnull"/>
  <p:tag name="KSO_WM_TEMPLATE_INDEX" val="20231930"/>
  <p:tag name="KSO_WM_TEMPLATE_SUBCATEGORY" val="0"/>
  <p:tag name="KSO_WM_SLIDE_INDEX" val="1"/>
  <p:tag name="KSO_WM_TAG_VERSION" val="3.0"/>
  <p:tag name="KSO_WM_SLIDE_ID" val="custom20231930_1"/>
  <p:tag name="KSO_WM_SLIDE_ITEM_CNT" val="2"/>
  <p:tag name="KSO_WM_DIAGRAM_GROUP_CODE" val="l1-1"/>
  <p:tag name="KSO_WM_SLIDE_DIAGTYPE" val="l"/>
  <p:tag name="KSO_WM_SLIDE_SOURCE" val="WPPAIGenerateSlide"/>
</p:tagLst>
</file>

<file path=ppt/tags/tag22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2474_1*a*1"/>
  <p:tag name="KSO_WM_TEMPLATE_CATEGORY" val="diagram"/>
  <p:tag name="KSO_WM_TEMPLATE_INDEX" val="20232474"/>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2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1*l_h_f*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0.242125984252,&quot;left&quot;:96.54503937007877,&quot;top&quot;:140.75,&quot;width&quot;:766.91}"/>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简明扼要地阐述您的观点，根据需要可酌情增减文字,单击此处添加文本具体内容"/>
  <p:tag name="KSO_WM_UNIT_FILL_TYPE" val="3"/>
  <p:tag name="KSO_WM_UNIT_USESOURCEFORMAT_APPLY" val="1"/>
</p:tagLst>
</file>

<file path=ppt/tags/tag2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2474_1*l_h_i*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0.242125984252,&quot;left&quot;:96.54503937007877,&quot;top&quot;:140.75,&quot;width&quot;:766.91}"/>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1"/>
</p:tagLst>
</file>

<file path=ppt/tags/tag228.xml><?xml version="1.0" encoding="utf-8"?>
<p:tagLst xmlns:p="http://schemas.openxmlformats.org/presentationml/2006/main">
  <p:tag name="KSO_WM_UNIT_ISNUMDGMTITLE" val="0"/>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1*l_h_f*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0.242125984252,&quot;left&quot;:96.54503937007877,&quot;top&quot;:140.75,&quot;width&quot;:766.91}"/>
  <p:tag name="KSO_WM_UNIT_VALUE" val="54"/>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单击此处添加文本具体内容"/>
  <p:tag name="KSO_WM_UNIT_FILL_TYPE" val="3"/>
  <p:tag name="KSO_WM_UNIT_USESOURCEFORMAT_APPLY" val="1"/>
</p:tagLst>
</file>

<file path=ppt/tags/tag229.xml><?xml version="1.0" encoding="utf-8"?>
<p:tagLst xmlns:p="http://schemas.openxmlformats.org/presentationml/2006/main">
  <p:tag name="KSO_WM_DIAGRAM_VERSION" val="3"/>
  <p:tag name="KSO_WM_DIAGRAM_COLOR_TRICK" val="1"/>
  <p:tag name="KSO_WM_DIAGRAM_COLOR_TEXT_CAN_REMOVE" val="n"/>
  <p:tag name="KSO_WM_UNIT_VALUE" val="247*2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1*l_h_d*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0.242125984252,&quot;left&quot;:96.54503937007877,&quot;top&quot;:140.75,&quot;width&quot;:766.91}"/>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generate_slide_ai*{&quot;ai_type&quot;:&quot;generate_single_page&quot;,&quot;id&quot;:&quot;{\&quot;id\&quot;:\&quot;VCG41N1640015582\&quot;,\&quot;product_name\&quot;:\&quot;\&quot;,\&quot;intention_code\&quot;:\&quot;\&quot;}&quot;}*gallery_gallery_ai_v2.1.5_ONLINE*e97629e10d06aefc43e0178189714202-slide-0"/>
  <p:tag name="KSO_WM_UNIT_LINE_FILL_TYPE" val="2"/>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81346878\&quot;,\&quot;product_name\&quot;:\&quot;\&quot;,\&quot;intention_code\&quot;:\&quot;\&quot;}&quot;}*gallery_gallery_ai_v2.1.5_ONLINE*16d37e8ee7ac38b252fda5c73e44108c-slide-0"/>
  <p:tag name="KSO_WM_UNIT_LINE_FILL_TYPE" val="2"/>
  <p:tag name="KSO_WM_UNIT_USESOURCEFORMAT_APPLY" val="1"/>
</p:tagLst>
</file>

<file path=ppt/tags/tag23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1*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0.242125984252,&quot;left&quot;:96.54503937007877,&quot;top&quot;:140.75,&quot;width&quot;:766.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2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2474_1*l_h_i*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0.242125984252,&quot;left&quot;:96.54503937007877,&quot;top&quot;:140.75,&quot;width&quot;:766.91}"/>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1"/>
</p:tagLst>
</file>

<file path=ppt/tags/tag23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4_1*l_h_a*1_2_1"/>
  <p:tag name="KSO_WM_TEMPLATE_CATEGORY" val="diagram"/>
  <p:tag name="KSO_WM_TEMPLATE_INDEX" val="20232474"/>
  <p:tag name="KSO_WM_UNIT_LAYERLEVEL" val="1_1_1"/>
  <p:tag name="KSO_WM_TAG_VERSION" val="3.0"/>
  <p:tag name="KSO_WM_UNIT_VALUE" val="12"/>
  <p:tag name="KSO_WM_DIAGRAM_MAX_ITEMCNT" val="4"/>
  <p:tag name="KSO_WM_DIAGRAM_MIN_ITEMCNT" val="2"/>
  <p:tag name="KSO_WM_DIAGRAM_VIRTUALLY_FRAME" val="{&quot;height&quot;:280.242125984252,&quot;left&quot;:96.54503937007877,&quot;top&quot;:140.75,&quot;width&quot;:766.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233.xml><?xml version="1.0" encoding="utf-8"?>
<p:tagLst xmlns:p="http://schemas.openxmlformats.org/presentationml/2006/main">
  <p:tag name="KSO_WM_DIAGRAM_VERSION" val="3"/>
  <p:tag name="KSO_WM_DIAGRAM_COLOR_TRICK" val="1"/>
  <p:tag name="KSO_WM_DIAGRAM_COLOR_TEXT_CAN_REMOVE" val="n"/>
  <p:tag name="KSO_WM_UNIT_VALUE" val="247*2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4_1*l_h_d*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0.242125984252,&quot;left&quot;:96.54503937007877,&quot;top&quot;:140.75,&quot;width&quot;:766.91}"/>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generate_slide_ai*{&quot;ai_type&quot;:&quot;generate_single_page&quot;,&quot;id&quot;:&quot;{\&quot;id\&quot;:\&quot;VCG41N1398598273\&quot;,\&quot;product_name\&quot;:\&quot;\&quot;,\&quot;intention_code\&quot;:\&quot;\&quot;}&quot;}*gallery_gallery_ai_v2.1.5_ONLINE*e97629e10d06aefc43e0178189714202-slide-0"/>
  <p:tag name="KSO_WM_UNIT_LINE_FILL_TYPE" val="2"/>
  <p:tag name="KSO_WM_UNIT_USESOURCEFORMAT_APPLY" val="1"/>
</p:tagLst>
</file>

<file path=ppt/tags/tag234.xml><?xml version="1.0" encoding="utf-8"?>
<p:tagLst xmlns:p="http://schemas.openxmlformats.org/presentationml/2006/main">
  <p:tag name="KSO_WM_SLIDE_ID" val="diagram2023247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diagram"/>
  <p:tag name="KSO_WM_TEMPLATE_INDEX" val="20232474"/>
  <p:tag name="KSO_WM_SLIDE_TYPE" val="text"/>
  <p:tag name="KSO_WM_SLIDE_SUBTYPE" val="diag"/>
  <p:tag name="KSO_WM_SLIDE_SIZE" val="766.91*286.45"/>
  <p:tag name="KSO_WM_SLIDE_POSITION" val="96.545*148.7"/>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825176032\&quot;,\&quot;product_name\&quot;:\&quot;\&quot;,\&quot;intention_code\&quot;:\&quot;\&quot;}&quot;}*gallery_gallery_ai_v2.1.5_ONLINE*16d37e8ee7ac38b252fda5c73e44108c-slide-0"/>
  <p:tag name="KSO_WM_UNIT_LINE_FILL_TYPE" val="2"/>
  <p:tag name="KSO_WM_UNIT_USESOURCEFORMAT_APPLY" val="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24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24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20232396_1*a*1"/>
  <p:tag name="KSO_WM_TEMPLATE_CATEGORY" val="custom"/>
  <p:tag name="KSO_WM_TEMPLATE_INDEX" val="20232396"/>
  <p:tag name="KSO_WM_UNIT_LAYERLEVEL" val="1"/>
  <p:tag name="KSO_WM_TAG_VERSION" val="3.0"/>
  <p:tag name="KSO_WM_BEAUTIFY_FLAG" val="#wm#"/>
  <p:tag name="KSO_WM_UNIT_PRESET_TEXT" val="单击添加标题"/>
  <p:tag name="KSO_WM_UNIT_TEXT_TYPE" val="1"/>
  <p:tag name="KSO_WM_UNIT_TYPE_DROP" val="a"/>
</p:tagLst>
</file>

<file path=ppt/tags/tag247.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 name="KSO_WM_SLIDE_SOURCE" val="WPPAIGenerateSlide"/>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25.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25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2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20232396_1*a*1"/>
  <p:tag name="KSO_WM_TEMPLATE_CATEGORY" val="custom"/>
  <p:tag name="KSO_WM_TEMPLATE_INDEX" val="20232396"/>
  <p:tag name="KSO_WM_UNIT_LAYERLEVEL" val="1"/>
  <p:tag name="KSO_WM_TAG_VERSION" val="3.0"/>
  <p:tag name="KSO_WM_BEAUTIFY_FLAG" val="#wm#"/>
  <p:tag name="KSO_WM_UNIT_PRESET_TEXT" val="单击添加标题"/>
  <p:tag name="KSO_WM_UNIT_TEXT_TYPE" val="1"/>
  <p:tag name="KSO_WM_UNIT_TYPE_DROP" val="a"/>
</p:tagLst>
</file>

<file path=ppt/tags/tag26.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KSO_WM_UNIT_FILL_FORE_SCHEMECOLOR_INDEX" val="5"/>
  <p:tag name="KSO_WM_UNIT_FILL_TYPE" val="1"/>
</p:tagLst>
</file>

<file path=ppt/tags/tag260.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 name="KSO_WM_SLIDE_SOURCE" val="WPPAIGenerateSlide"/>
</p:tagLst>
</file>

<file path=ppt/tags/tag26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38.6870467492387,&quot;left&quot;:85.15,&quot;top&quot;:132.33051230587938,&quot;width&quot;:818.2539370078741}"/>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38.6870467492387,&quot;left&quot;:85.15,&quot;top&quot;:132.33051230587938,&quot;width&quot;:818.253937007874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4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38.6870467492387,&quot;left&quot;:85.15,&quot;top&quot;:132.33051230587938,&quot;width&quot;:818.253937007874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8"/>
  <p:tag name="KSO_WM_UNIT_LINE_FILL_TYPE" val="2"/>
  <p:tag name="KSO_WM_UNIT_USESOURCEFORMAT_APPLY"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38.6870467492387,&quot;left&quot;:85.15,&quot;top&quot;:132.33051230587938,&quot;width&quot;:818.2539370078741}"/>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4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38.6870467492387,&quot;left&quot;:85.15,&quot;top&quot;:132.33051230587938,&quot;width&quot;:818.2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quot;id\&quot;:\&quot;VCG41N1018041544\&quot;,\&quot;product_name\&quot;:\&quot;\&quot;,\&quot;intention_code\&quot;:\&quot;\&quot;}&quot;}*gallery_gallery_ai_v2.1.5_ONLINE*e566ecb0930a1c9ffc7f6c57a0c165b2-slide-0"/>
  <p:tag name="KSO_WM_UNIT_LINE_FILL_TYPE" val="2"/>
  <p:tag name="KSO_WM_UNIT_USESOURCEFORMAT_APPLY"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3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38.6870467492387,&quot;left&quot;:85.15,&quot;top&quot;:132.33051230587938,&quot;width&quot;:818.2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quot;id\&quot;:\&quot;VCG41N1363984824\&quot;,\&quot;product_name\&quot;:\&quot;\&quot;,\&quot;intention_code\&quot;:\&quot;\&quot;}&quot;}*gallery_gallery_ai_v2.1.5_ONLINE*e566ecb0930a1c9ffc7f6c57a0c165b2-slide-0"/>
  <p:tag name="KSO_WM_UNIT_LINE_FILL_TYPE" val="2"/>
  <p:tag name="KSO_WM_UNIT_USESOURCEFORMAT_APPLY"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2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38.6870467492387,&quot;left&quot;:85.15,&quot;top&quot;:132.33051230587938,&quot;width&quot;:818.2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quot;id\&quot;:\&quot;VCG41N825176032\&quot;,\&quot;product_name\&quot;:\&quot;\&quot;,\&quot;intention_code\&quot;:\&quot;\&quot;}&quot;}*gallery_gallery_ai_v2.1.5_ONLINE*e566ecb0930a1c9ffc7f6c57a0c165b2-slide-0"/>
  <p:tag name="KSO_WM_UNIT_LINE_FILL_TYPE" val="2"/>
  <p:tag name="KSO_WM_UNIT_USESOURCEFORMAT_APPLY"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1_1"/>
  <p:tag name="KSO_WM_TEMPLATE_CATEGORY" val="diagram"/>
  <p:tag name="KSO_WM_TEMPLATE_INDEX" val="20230968"/>
  <p:tag name="KSO_WM_UNIT_LAYERLEVEL" val="1_1_1"/>
  <p:tag name="KSO_WM_TAG_VERSION" val="3.0"/>
  <p:tag name="KSO_WM_BEAUTIFY_FLAG" val="#wm#"/>
  <p:tag name="KSO_WM_UNIT_VALUE" val="533*675"/>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38.6870467492387,&quot;left&quot;:85.15,&quot;top&quot;:132.33051230587938,&quot;width&quot;:818.2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KSO_WM_UNIT_LINE_FILL_TYPE" val="2"/>
  <p:tag name="KSO_WM_UNIT_USESOURCEFORMAT_APPLY" val="1"/>
</p:tagLst>
</file>

<file path=ppt/tags/tag2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2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3*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8.6870467492387,&quot;left&quot;:85.15,&quot;top&quot;:132.33051230587938,&quot;width&quot;:818.2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2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3*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8.6870467492387,&quot;left&quot;:85.15,&quot;top&quot;:132.33051230587938,&quot;width&quot;:818.2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UNIT_USESOURCEFORMAT_APPLY" val="1"/>
</p:tagLst>
</file>

<file path=ppt/tags/tag2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3*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8.6870467492387,&quot;left&quot;:85.15,&quot;top&quot;:132.33051230587938,&quot;width&quot;:818.2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2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0968_3*l_h_a*1_4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8.6870467492387,&quot;left&quot;:85.15,&quot;top&quot;:132.33051230587938,&quot;width&quot;:818.2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2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68_3*l_h_f*1_4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8.6870467492387,&quot;left&quot;:85.15,&quot;top&quot;:132.33051230587938,&quot;width&quot;:818.2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UNIT_USESOURCEFORMAT_APPLY" val="1"/>
</p:tagLst>
</file>

<file path=ppt/tags/tag2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3*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8.6870467492387,&quot;left&quot;:85.15,&quot;top&quot;:132.33051230587938,&quot;width&quot;:818.2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UNIT_USESOURCEFORMAT_APPLY" val="1"/>
</p:tagLst>
</file>

<file path=ppt/tags/tag2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3*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8.6870467492387,&quot;left&quot;:85.15,&quot;top&quot;:132.33051230587938,&quot;width&quot;:818.2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2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3*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8.6870467492387,&quot;left&quot;:85.15,&quot;top&quot;:132.33051230587938,&quot;width&quot;:818.2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UNIT_USESOURCEFORMAT_APPLY" val="1"/>
</p:tagLst>
</file>

<file path=ppt/tags/tag278.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2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 name="KSO_WM_UNIT_TEXT_FILL_FORE_SCHEMECOLOR_INDEX" val="1"/>
  <p:tag name="KSO_WM_UNIT_TEXT_FILL_TYPE" val="1"/>
  <p:tag name="KSO_WM_UNIT_TYPE_DROP" val="a"/>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28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2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2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20232396_1*a*1"/>
  <p:tag name="KSO_WM_TEMPLATE_CATEGORY" val="custom"/>
  <p:tag name="KSO_WM_TEMPLATE_INDEX" val="20232396"/>
  <p:tag name="KSO_WM_UNIT_LAYERLEVEL" val="1"/>
  <p:tag name="KSO_WM_TAG_VERSION" val="3.0"/>
  <p:tag name="KSO_WM_BEAUTIFY_FLAG" val="#wm#"/>
  <p:tag name="KSO_WM_UNIT_PRESET_TEXT" val="单击添加标题"/>
  <p:tag name="KSO_WM_UNIT_TEXT_TYPE" val="1"/>
  <p:tag name="KSO_WM_UNIT_TYPE_DROP" val="a"/>
</p:tagLst>
</file>

<file path=ppt/tags/tag291.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 name="KSO_WM_SLIDE_SOURCE" val="WPPAIGenerateSlide"/>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3.xml><?xml version="1.0" encoding="utf-8"?>
<p:tagLst xmlns:p="http://schemas.openxmlformats.org/presentationml/2006/main">
  <p:tag name="KSO_WM_UNIT_VALUE" val="1899*157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04_1*d*1"/>
  <p:tag name="KSO_WM_TEMPLATE_CATEGORY" val="custom"/>
  <p:tag name="KSO_WM_TEMPLATE_INDEX" val="20231804"/>
  <p:tag name="KSO_WM_UNIT_LAYERLEVEL" val="1"/>
  <p:tag name="KSO_WM_TAG_VERSION" val="3.0"/>
  <p:tag name="KSO_WM_BEAUTIFY_FLAG" val="#wm#"/>
  <p:tag name="KSO_WM_UNIT_PICTURE_SUBTYPE" val="b"/>
  <p:tag name="MH_PIC_SOURCE_TYPE" val="generate_slide_ai*{&quot;ai_type&quot;:&quot;generate_single_page&quot;,&quot;id&quot;:&quot;{\&quot;id\&quot;:\&quot;VCG41N910668154\&quot;,\&quot;product_name\&quot;:\&quot;\&quot;,\&quot;intention_code\&quot;:\&quot;\&quot;}&quot;}*gallery_gallery_ai_v2.1.5_ONLINE*eef90ca8e80ac68de297707aeec77e3b-slide-0"/>
  <p:tag name="KSO_WM_UNIT_FILL_FORE_SCHEMECOLOR_INDEX" val="5"/>
  <p:tag name="KSO_WM_UNIT_FILL_TYPE" val="1"/>
  <p:tag name="KSO_WM_UNIT_LINE_FORE_SCHEMECOLOR_INDEX" val="5"/>
  <p:tag name="KSO_WM_UNIT_LINE_FILL_TYPE" val="2"/>
  <p:tag name="KSO_WM_UNIT_USESOURCEFORMAT_APPLY" val="1"/>
</p:tagLst>
</file>

<file path=ppt/tags/tag3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30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3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20232396_1*a*1"/>
  <p:tag name="KSO_WM_TEMPLATE_CATEGORY" val="custom"/>
  <p:tag name="KSO_WM_TEMPLATE_INDEX" val="20232396"/>
  <p:tag name="KSO_WM_UNIT_LAYERLEVEL" val="1"/>
  <p:tag name="KSO_WM_TAG_VERSION" val="3.0"/>
  <p:tag name="KSO_WM_BEAUTIFY_FLAG" val="#wm#"/>
  <p:tag name="KSO_WM_UNIT_PRESET_TEXT" val="单击添加标题"/>
  <p:tag name="KSO_WM_UNIT_TEXT_TYPE" val="1"/>
  <p:tag name="KSO_WM_UNIT_TYPE_DROP" val="a"/>
</p:tagLst>
</file>

<file path=ppt/tags/tag302.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 name="KSO_WM_SLIDE_SOURCE" val="WPPAIGenerateSlide"/>
</p:tagLst>
</file>

<file path=ppt/tags/tag30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3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20232396_1*a*1"/>
  <p:tag name="KSO_WM_TEMPLATE_CATEGORY" val="custom"/>
  <p:tag name="KSO_WM_TEMPLATE_INDEX" val="20232396"/>
  <p:tag name="KSO_WM_UNIT_LAYERLEVEL" val="1"/>
  <p:tag name="KSO_WM_TAG_VERSION" val="3.0"/>
  <p:tag name="KSO_WM_BEAUTIFY_FLAG" val="#wm#"/>
  <p:tag name="KSO_WM_UNIT_PRESET_TEXT" val="单击添加标题"/>
  <p:tag name="KSO_WM_UNIT_TEXT_TYPE" val="1"/>
  <p:tag name="KSO_WM_UNIT_TYPE_DROP" val="a"/>
</p:tagLst>
</file>

<file path=ppt/tags/tag305.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 name="KSO_WM_SLIDE_SOURCE" val="WPPAIGenerateSlide"/>
</p:tagLst>
</file>

<file path=ppt/tags/tag3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20232396_1*a*1"/>
  <p:tag name="KSO_WM_TEMPLATE_CATEGORY" val="custom"/>
  <p:tag name="KSO_WM_TEMPLATE_INDEX" val="20232396"/>
  <p:tag name="KSO_WM_UNIT_LAYERLEVEL" val="1"/>
  <p:tag name="KSO_WM_TAG_VERSION" val="3.0"/>
  <p:tag name="KSO_WM_BEAUTIFY_FLAG" val="#wm#"/>
  <p:tag name="KSO_WM_UNIT_PRESET_TEXT" val="单击添加标题"/>
  <p:tag name="KSO_WM_UNIT_TEXT_TYPE" val="1"/>
  <p:tag name="KSO_WM_UNIT_TYPE_DROP" val="a"/>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1"/>
  <p:tag name="KSO_WM_UNIT_ID" val="diagram20233241_2*l_h_i*1_4_1"/>
  <p:tag name="KSO_WM_TEMPLATE_CATEGORY" val="diagram"/>
  <p:tag name="KSO_WM_TEMPLATE_INDEX" val="20233241"/>
  <p:tag name="KSO_WM_UNIT_LAYERLEVEL" val="1_1_1"/>
  <p:tag name="KSO_WM_TAG_VERSION" val="3.0"/>
  <p:tag name="KSO_WM_DIAGRAM_GROUP_CODE" val="l1-1"/>
  <p:tag name="KSO_WM_DIAGRAM_MAX_ITEMCNT" val="6"/>
  <p:tag name="KSO_WM_DIAGRAM_MIN_ITEMCNT" val="4"/>
  <p:tag name="KSO_WM_DIAGRAM_VIRTUALLY_FRAME" val="{&quot;height&quot;:388.0561859130859,&quot;left&quot;:79.51649169921875,&quot;top&quot;:80.4,&quot;width&quot;:777.0670166015625}"/>
  <p:tag name="KSO_WM_DIAGRAM_COLOR_MATCH_VALUE" val="{&quot;shape&quot;:{&quot;fill&quot;:{&quot;solid&quot;:{&quot;brightness&quot;:0.4000000059604645,&quot;colorType&quot;:1,&quot;foreColorIndex&quot;:5,&quot;transparency&quot;:0.680000007152557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3241_2*l_i*1_1"/>
  <p:tag name="KSO_WM_TEMPLATE_CATEGORY" val="diagram"/>
  <p:tag name="KSO_WM_TEMPLATE_INDEX" val="20233241"/>
  <p:tag name="KSO_WM_UNIT_LAYERLEVEL" val="1_1"/>
  <p:tag name="KSO_WM_TAG_VERSION" val="3.0"/>
  <p:tag name="KSO_WM_DIAGRAM_GROUP_CODE" val="l1-1"/>
  <p:tag name="KSO_WM_DIAGRAM_MAX_ITEMCNT" val="6"/>
  <p:tag name="KSO_WM_DIAGRAM_MIN_ITEMCNT" val="4"/>
  <p:tag name="KSO_WM_DIAGRAM_VIRTUALLY_FRAME" val="{&quot;height&quot;:388.0561859130859,&quot;left&quot;:79.51649169921875,&quot;top&quot;:80.4,&quot;width&quot;:777.067016601562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41_2*l_h_i*1_2_1"/>
  <p:tag name="KSO_WM_TEMPLATE_CATEGORY" val="diagram"/>
  <p:tag name="KSO_WM_TEMPLATE_INDEX" val="20233241"/>
  <p:tag name="KSO_WM_UNIT_LAYERLEVEL" val="1_1_1"/>
  <p:tag name="KSO_WM_TAG_VERSION" val="3.0"/>
  <p:tag name="KSO_WM_DIAGRAM_GROUP_CODE" val="l1-1"/>
  <p:tag name="KSO_WM_DIAGRAM_MAX_ITEMCNT" val="6"/>
  <p:tag name="KSO_WM_DIAGRAM_MIN_ITEMCNT" val="4"/>
  <p:tag name="KSO_WM_DIAGRAM_VIRTUALLY_FRAME" val="{&quot;height&quot;:388.0561859130859,&quot;left&quot;:79.51649169921875,&quot;top&quot;:80.4,&quot;width&quot;:777.0670166015625}"/>
  <p:tag name="KSO_WM_DIAGRAM_COLOR_MATCH_VALUE" val="{&quot;shape&quot;:{&quot;fill&quot;:{&quot;solid&quot;:{&quot;brightness&quot;:0.4000000059604645,&quot;colorType&quot;:1,&quot;foreColorIndex&quot;:5,&quot;transparency&quot;:0.740000009536743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3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2*l_x*1_1"/>
  <p:tag name="KSO_WM_TEMPLATE_CATEGORY" val="diagram"/>
  <p:tag name="KSO_WM_TEMPLATE_INDEX" val="20233241"/>
  <p:tag name="KSO_WM_UNIT_LAYERLEVEL" val="1_1"/>
  <p:tag name="KSO_WM_TAG_VERSION" val="3.0"/>
  <p:tag name="KSO_WM_UNIT_VALUE" val="180*180"/>
  <p:tag name="KSO_WM_UNIT_TYPE" val="l_x"/>
  <p:tag name="KSO_WM_UNIT_INDEX" val="1_1"/>
  <p:tag name="KSO_WM_DIAGRAM_MAX_ITEMCNT" val="6"/>
  <p:tag name="KSO_WM_DIAGRAM_MIN_ITEMCNT" val="4"/>
  <p:tag name="KSO_WM_DIAGRAM_VIRTUALLY_FRAME" val="{&quot;height&quot;:388.0561859130859,&quot;left&quot;:79.51649169921875,&quot;top&quot;:80.4,&quot;width&quot;:777.0670166015625}"/>
  <p:tag name="KSO_WM_DIAGRAM_COLOR_MATCH_VALUE" val="{&quot;shape&quot;:{&quot;fill&quot;:{&quot;gradient&quot;:[{&quot;brightness&quot;:0,&quot;colorType&quot;:1,&quot;foreColorIndex&quot;:5,&quot;pos&quot;:0,&quot;transparency&quot;:0.49803921580314636},{&quot;brightness&quot;:0,&quot;colorType&quot;:1,&quot;foreColorIndex&quot;:5,&quot;pos&quot;:0.9999899864196777,&quot;transparency&quot;:0.49803921580314636}],&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VERSION" val="3"/>
  <p:tag name="KSO_WM_DIAGRAM_COLOR_TRICK" val="1"/>
  <p:tag name="KSO_WM_DIAGRAM_COLOR_TEXT_CAN_REMOVE" val="n"/>
  <p:tag name="KSO_WM_DIAGRAM_USE_COLOR_VALUE" val="{&quot;color_scheme&quot;:1,&quot;color_type&quot;:1,&quot;theme_color_indexes&quot;:[5,6,5,6,5,6]}"/>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2*l_h_f*1_1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UNIT_VALUE" val="42"/>
  <p:tag name="KSO_WM_DIAGRAM_VERSION" val="3"/>
  <p:tag name="KSO_WM_DIAGRAM_COLOR_TRICK" val="1"/>
  <p:tag name="KSO_WM_DIAGRAM_COLOR_TEXT_CAN_REMOVE" val="n"/>
  <p:tag name="KSO_WM_UNIT_PRESET_TEXT" val="单击此处添加文本具体内容，可酌情增减文字。"/>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88.0561859130859,&quot;left&quot;:79.51649169921875,&quot;top&quot;:80.4,&quot;width&quot;:777.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2*l_h_f*1_2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UNIT_VALUE" val="42"/>
  <p:tag name="KSO_WM_DIAGRAM_VERSION" val="3"/>
  <p:tag name="KSO_WM_DIAGRAM_COLOR_TRICK" val="1"/>
  <p:tag name="KSO_WM_DIAGRAM_COLOR_TEXT_CAN_REMOVE" val="n"/>
  <p:tag name="KSO_WM_UNIT_PRESET_TEXT" val="单击此处添加文本具体内容，简明扼要地阐述您的观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88.0561859130859,&quot;left&quot;:79.51649169921875,&quot;top&quot;:80.4,&quot;width&quot;:777.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2*l_h_f*1_3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UNIT_VALUE" val="54"/>
  <p:tag name="KSO_WM_DIAGRAM_VERSION" val="3"/>
  <p:tag name="KSO_WM_DIAGRAM_COLOR_TRICK" val="1"/>
  <p:tag name="KSO_WM_DIAGRAM_COLOR_TEXT_CAN_REMOVE" val="n"/>
  <p:tag name="KSO_WM_UNIT_PRESET_TEXT" val="单击此处添加你的文本具体内容，简明扼要地阐述您的观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88.0561859130859,&quot;left&quot;:79.51649169921875,&quot;top&quot;:80.4,&quot;width&quot;:777.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2*l_h_f*1_4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UNIT_VALUE" val="42"/>
  <p:tag name="KSO_WM_DIAGRAM_VERSION" val="3"/>
  <p:tag name="KSO_WM_DIAGRAM_COLOR_TRICK" val="1"/>
  <p:tag name="KSO_WM_DIAGRAM_COLOR_TEXT_CAN_REMOVE" val="n"/>
  <p:tag name="KSO_WM_UNIT_PRESET_TEXT" val="单击此处添加文本具体内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88.0561859130859,&quot;left&quot;:79.51649169921875,&quot;top&quot;:80.4,&quot;width&quot;:777.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2*l_h_f*1_5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5_1"/>
  <p:tag name="KSO_WM_UNIT_VALUE" val="42"/>
  <p:tag name="KSO_WM_DIAGRAM_VERSION" val="3"/>
  <p:tag name="KSO_WM_DIAGRAM_COLOR_TRICK" val="1"/>
  <p:tag name="KSO_WM_DIAGRAM_COLOR_TEXT_CAN_REMOVE" val="n"/>
  <p:tag name="KSO_WM_UNIT_PRESET_TEXT" val="单击此处添加文本具体内容，简明扼要地阐述您的观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88.0561859130859,&quot;left&quot;:79.51649169921875,&quot;top&quot;:80.4,&quot;width&quot;:777.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16.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 name="KSO_WM_SLIDE_SOURCE" val="WPPAIGenerateSlide"/>
  <p:tag name="resource_record_key" val="{&quot;65&quot;:[20234969],&quot;70&quot;:[3322387]}"/>
</p:tagLst>
</file>

<file path=ppt/tags/tag317.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UNIT_TYPE_DROP" val="a"/>
</p:tagLst>
</file>

<file path=ppt/tags/tag318.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1034362348\&quot;,\&quot;product_name\&quot;:\&quot;\&quot;,\&quot;intention_code\&quot;:\&quot;\&quot;}&quot;}*gallery_gallery_ai_v2.1.5_ONLINE*6a3b7a48bbac117c57735cb2f01430c1-slide-0"/>
  <p:tag name="KSO_WM_UNIT_FILL_FORE_SCHEMECOLOR_INDEX" val="5"/>
  <p:tag name="KSO_WM_UNIT_FILL_TYPE" val="1"/>
  <p:tag name="KSO_WM_UNIT_LINE_FORE_SCHEMECOLOR_INDEX" val="5"/>
  <p:tag name="KSO_WM_UNIT_LINE_FILL_TYPE" val="2"/>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51.0932616277999}"/>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3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1.09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1.09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1.09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1.09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51.0932616277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51.093261627799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51.0932616277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51.093261627799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1.09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1.09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3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1.09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1.09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51.0932616277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51.0932616277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51.093261627799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51.093261627799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36.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33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1*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2.926614173228344,&quot;top&quot;:127.73119182376558,&quot;width&quot;:835.6219685039371}"/>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1*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2.926614173228344,&quot;top&quot;:127.73119182376558,&quot;width&quot;:835.6219685039371}"/>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3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1*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UNIT_VALUE" val="170"/>
  <p:tag name="KSO_WM_DIAGRAM_MAX_ITEMCNT" val="4"/>
  <p:tag name="KSO_WM_DIAGRAM_MIN_ITEMCNT" val="2"/>
  <p:tag name="KSO_WM_DIAGRAM_VIRTUALLY_FRAME" val="{&quot;height&quot;:373.33761635246873,&quot;left&quot;:52.926614173228344,&quot;top&quot;:127.73119182376558,&quot;width&quot;:835.62196850393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3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1*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2.926614173228344,&quot;top&quot;:127.73119182376558,&quot;width&quot;:835.62196850393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1*l_h_f*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UNIT_VALUE" val="170"/>
  <p:tag name="KSO_WM_DIAGRAM_MAX_ITEMCNT" val="4"/>
  <p:tag name="KSO_WM_DIAGRAM_MIN_ITEMCNT" val="2"/>
  <p:tag name="KSO_WM_DIAGRAM_VIRTUALLY_FRAME" val="{&quot;height&quot;:373.33761635246873,&quot;left&quot;:52.926614173228344,&quot;top&quot;:127.73119182376558,&quot;width&quot;:835.62196850393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内容，文字是您思想的提炼，请言简意赅的阐述您的观点。单击添加正文，文字是您思想的提炼。单击此处添加正文，文字是您思想的提炼，请言简意赅的阐述您的观点。单击添加正文，文字是您思想的提炼。单击添加正文，文字是您思想的提炼，请言简意赅的阐述您的观点"/>
  <p:tag name="KSO_WM_UNIT_TEXT_FILL_FORE_SCHEMECOLOR_INDEX" val="1"/>
  <p:tag name="KSO_WM_UNIT_TEXT_FILL_TYPE" val="1"/>
  <p:tag name="KSO_WM_UNIT_USESOURCEFORMAT_APPLY" val="1"/>
</p:tagLst>
</file>

<file path=ppt/tags/tag3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1*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2.926614173228344,&quot;top&quot;:127.73119182376558,&quot;width&quot;:835.62196850393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44.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1*l_h_x*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2.926614173228344,&quot;top&quot;:127.73119182376558,&quot;width&quot;:835.621968503937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45.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1*l_h_x*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2.926614173228344,&quot;top&quot;:127.73119182376558,&quot;width&quot;:835.621968503937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46.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47.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KSO_WM_UNIT_FILL_FORE_SCHEMECOLOR_INDEX" val="5"/>
  <p:tag name="KSO_WM_UNIT_FILL_TYPE" val="1"/>
</p:tagLst>
</file>

<file path=ppt/tags/tag34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34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 name="KSO_WM_UNIT_TEXT_FILL_FORE_SCHEMECOLOR_INDEX" val="1"/>
  <p:tag name="KSO_WM_UNIT_TEXT_FILL_TYPE" val="1"/>
  <p:tag name="KSO_WM_UNIT_TYPE_DROP" val="a"/>
</p:tagLst>
</file>

<file path=ppt/tags/tag35.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Lst>
</file>

<file path=ppt/tags/tag35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35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35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35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35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35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356.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357.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35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7_1*l_h_f*1_1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9992125984255,&quot;left&quot;:183.3800087050069,&quot;top&quot;:119.64999999999998,&quot;width&quot;:551.87974636951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7_1*l_h_a*1_1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9992125984255,&quot;left&quot;:183.3800087050069,&quot;top&quot;:119.64999999999998,&quot;width&quot;:551.87974636951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60.xml><?xml version="1.0" encoding="utf-8"?>
<p:tagLst xmlns:p="http://schemas.openxmlformats.org/presentationml/2006/main">
  <p:tag name="KSO_WM_UNIT_PICTURE_SUBTYPE" val="b"/>
  <p:tag name="KSO_WM_UNIT_VALUE" val="486*905"/>
  <p:tag name="KSO_WM_UNIT_HIGHLIGHT" val="0"/>
  <p:tag name="KSO_WM_UNIT_COMPATIBLE" val="0"/>
  <p:tag name="KSO_WM_UNIT_DIAGRAM_ISNUMVISUAL" val="0"/>
  <p:tag name="KSO_WM_UNIT_DIAGRAM_ISREFERUNIT" val="0"/>
  <p:tag name="KSO_WM_UNIT_TYPE" val="l_h_d"/>
  <p:tag name="KSO_WM_UNIT_INDEX" val="1_1_1"/>
  <p:tag name="KSO_WM_UNIT_ID" val="diagram20235667_1*l_h_d*1_1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9992125984255,&quot;left&quot;:183.3800087050069,&quot;top&quot;:119.64999999999998,&quot;width&quot;:551.879746369513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69685256\&quot;,\&quot;product_name\&quot;:\&quot;\&quot;,\&quot;intention_code\&quot;:\&quot;\&quot;}&quot;}*gallery_gallery_ai_v2.1.5_ONLINE*89a41d91c4df66aff23fd53452d8ae65-slide-0"/>
  <p:tag name="KSO_WM_UNIT_LINE_FILL_TYPE" val="2"/>
  <p:tag name="KSO_WM_UNIT_USESOURCEFORMAT_APPLY" val="1"/>
</p:tagLst>
</file>

<file path=ppt/tags/tag361.xml><?xml version="1.0" encoding="utf-8"?>
<p:tagLst xmlns:p="http://schemas.openxmlformats.org/presentationml/2006/main">
  <p:tag name="KSO_WM_UNIT_PICTURE_SUBTYPE" val="b"/>
  <p:tag name="KSO_WM_UNIT_VALUE" val="485*905"/>
  <p:tag name="KSO_WM_UNIT_HIGHLIGHT" val="0"/>
  <p:tag name="KSO_WM_UNIT_COMPATIBLE" val="0"/>
  <p:tag name="KSO_WM_UNIT_DIAGRAM_ISNUMVISUAL" val="0"/>
  <p:tag name="KSO_WM_UNIT_DIAGRAM_ISREFERUNIT" val="0"/>
  <p:tag name="KSO_WM_UNIT_TYPE" val="l_h_d"/>
  <p:tag name="KSO_WM_UNIT_INDEX" val="1_2_1"/>
  <p:tag name="KSO_WM_UNIT_ID" val="diagram20235667_1*l_h_d*1_2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9992125984255,&quot;left&quot;:183.3800087050069,&quot;top&quot;:119.64999999999998,&quot;width&quot;:551.879746369513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485923835\&quot;,\&quot;product_name\&quot;:\&quot;\&quot;,\&quot;intention_code\&quot;:\&quot;\&quot;}&quot;}*gallery_gallery_ai_v2.1.5_ONLINE*89a41d91c4df66aff23fd53452d8ae65-slide-0"/>
  <p:tag name="KSO_WM_UNIT_LINE_FILL_TYPE" val="2"/>
  <p:tag name="KSO_WM_UNIT_USESOURCEFORMAT_APPLY" val="1"/>
</p:tagLst>
</file>

<file path=ppt/tags/tag36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7_1*l_h_f*1_2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9992125984255,&quot;left&quot;:183.3800087050069,&quot;top&quot;:119.64999999999998,&quot;width&quot;:551.87974636951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7_1*l_h_a*1_2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9992125984255,&quot;left&quot;:183.3800087050069,&quot;top&quot;:119.64999999999998,&quot;width&quot;:551.87974636951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4.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6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 name="KSO_WM_UNIT_TYPE_DROP" val="a"/>
</p:tagLst>
</file>

<file path=ppt/tags/tag366.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quot;id\&quot;:\&quot;VCG41N1346998536\&quot;,\&quot;product_name\&quot;:\&quot;\&quot;,\&quot;intention_code\&quot;:\&quot;\&quot;}&quot;}*gallery_gallery_ai_v2.1.5_ONLINE*7d8eb1f35c061ba35b213ab82e312edd-slide-0"/>
  <p:tag name="KSO_WM_UNIT_FILL_FORE_SCHEMECOLOR_INDEX" val="5"/>
  <p:tag name="KSO_WM_UNIT_FILL_TYPE" val="1"/>
  <p:tag name="KSO_WM_UNIT_LINE_FORE_SCHEMECOLOR_INDEX" val="5"/>
  <p:tag name="KSO_WM_UNIT_LINE_FILL_TYPE" val="2"/>
  <p:tag name="KSO_WM_UNIT_USESOURCEFORMAT_APPLY"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48.80296382162265,&quot;top&quot;:110.1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3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48.80296382162265,&quot;top&quot;:110.1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36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48.80296382162265,&quot;top&quot;:110.1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3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1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94.47559055118111,&quot;top&quot;:122.39012098135336,&quot;width&quot;:812.9407086614174}"/>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13"/>
  <p:tag name="MH_PIC_SOURCE_TYPE" val="generate_slide_ai*{&quot;ai_type&quot;:&quot;generate_single_page&quot;,&quot;id&quot;:&quot;{\&quot;id\&quot;:\&quot;VCG41N905304890\&quot;,\&quot;product_name\&quot;:\&quot;\&quot;,\&quot;intention_code\&quot;:\&quot;\&quot;}&quot;}*gallery_gallery_ai_v2.1.5_ONLINE*0c6dcdf5cde31d61ad5c8e91e336a9d7-slide-0"/>
  <p:tag name="KSO_WM_UNIT_LINE_FILL_TYPE" val="2"/>
  <p:tag name="KSO_WM_UNIT_USESOURCEFORMAT_APPLY" val="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48.80296382162265,&quot;top&quot;:110.15000000000005,&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48.80296382162265,&quot;top&quot;:110.15000000000005,&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48.80296382162265,&quot;top&quot;:110.1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3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48.80296382162265,&quot;top&quot;:110.1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37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48.80296382162265,&quot;top&quot;:110.1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48.80296382162265,&quot;top&quot;:110.1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37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48.80296382162265,&quot;top&quot;:110.1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3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48.80296382162265,&quot;top&quot;:110.1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378.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379.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2*l_h_f*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94.47559055118111,&quot;top&quot;:122.39012098135336,&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3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1*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38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1*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UNIT_USESOURCEFORMAT_APPLY" val="1"/>
</p:tagLst>
</file>

<file path=ppt/tags/tag3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1*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3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1*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38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1*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3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1*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38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1*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UNIT_USESOURCEFORMAT_APPLY" val="1"/>
</p:tagLst>
</file>

<file path=ppt/tags/tag3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1*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38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1*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38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1*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94.47559055118111,&quot;top&quot;:122.39012098135336,&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390.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3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20232396_1*a*1"/>
  <p:tag name="KSO_WM_TEMPLATE_CATEGORY" val="custom"/>
  <p:tag name="KSO_WM_TEMPLATE_INDEX" val="20232396"/>
  <p:tag name="KSO_WM_UNIT_LAYERLEVEL" val="1"/>
  <p:tag name="KSO_WM_TAG_VERSION" val="3.0"/>
  <p:tag name="KSO_WM_BEAUTIFY_FLAG" val="#wm#"/>
  <p:tag name="KSO_WM_UNIT_PRESET_TEXT" val="单击添加标题"/>
  <p:tag name="KSO_WM_UNIT_TEXT_TYPE" val="1"/>
  <p:tag name="KSO_WM_UNIT_TYPE_DROP" val="a"/>
</p:tagLst>
</file>

<file path=ppt/tags/tag39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88.82503326656314,&quot;left&quot;:55.674993896484374,&quot;top&quot;:117.65000610351562,&quot;width&quot;:850.475006103515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8.82503326656314,&quot;left&quot;:55.674993896484374,&quot;top&quot;:117.65000610351562,&quot;width&quot;:850.475006103515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9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88.82503326656314,&quot;left&quot;:55.674993896484374,&quot;top&quot;:117.65000610351562,&quot;width&quot;:850.475006103515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8.82503326656314,&quot;left&quot;:55.674993896484374,&quot;top&quot;:117.65000610351562,&quot;width&quot;:850.475006103515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9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146_2*l_h_f*1_3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88.82503326656314,&quot;left&quot;:55.674993896484374,&quot;top&quot;:117.65000610351562,&quot;width&quot;:850.475006103515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146_2*l_h_i*1_3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8.82503326656314,&quot;left&quot;:55.674993896484374,&quot;top&quot;:117.65000610351562,&quot;width&quot;:850.475006103515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98.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 name="KSO_WM_SLIDE_SOURCE" val="WPPAIGenerateSlide"/>
</p:tagLst>
</file>

<file path=ppt/tags/tag39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2_2*l_i*1_1"/>
  <p:tag name="KSO_WM_TEMPLATE_CATEGORY" val="diagram"/>
  <p:tag name="KSO_WM_TEMPLATE_INDEX" val="20235412"/>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8"/>
  <p:tag name="KSO_WM_DIAGRAM_MIN_ITEMCNT" val="2"/>
  <p:tag name="KSO_WM_DIAGRAM_VIRTUALLY_FRAME" val="{&quot;height&quot;:360.2,&quot;left&quot;:83.39973203762733,&quot;top&quot;:131.8,&quot;width&quot;:408.8755752948240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4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2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94.47559055118111,&quot;top&quot;:122.39012098135336,&quot;width&quot;:812.9407086614174}"/>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quot;id\&quot;:\&quot;VCG41N1543279517\&quot;,\&quot;product_name\&quot;:\&quot;\&quot;,\&quot;intention_code\&quot;:\&quot;\&quot;}&quot;}*gallery_gallery_ai_v2.1.5_ONLINE*0c6dcdf5cde31d61ad5c8e91e336a9d7-slide-0"/>
  <p:tag name="KSO_WM_UNIT_LINE_FILL_TYPE" val="2"/>
  <p:tag name="KSO_WM_UNIT_USESOURCEFORMAT_APPLY"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3*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5.8811811023622,&quot;width&quot;:835.572204724409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3*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5.8811811023622,&quot;width&quot;:835.572204724409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1"/>
  <p:tag name="KSO_WM_UNIT_ID" val="diagram20233203_3*l_h_i*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5.8811811023622,&quot;width&quot;:835.572204724409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3*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5.8811811023622,&quot;width&quot;:835.572204724409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04.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3*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62.12661417322835,&quot;top&quot;:125.88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4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3*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5.88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4_1"/>
  <p:tag name="KSO_WM_UNIT_ID" val="diagram20233203_3*l_h_f*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62.12661417322835,&quot;top&quot;:125.88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40"/>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4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203_3*l_h_a*1_4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5.88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08.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3*l_h_f*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62.12661417322835,&quot;top&quot;:125.88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内容，文字是您思想的提炼，请言简意赅的阐述您的观点"/>
  <p:tag name="KSO_WM_UNIT_TEXT_FILL_FORE_SCHEMECOLOR_INDEX" val="1"/>
  <p:tag name="KSO_WM_UNIT_TEXT_FILL_TYPE" val="1"/>
  <p:tag name="KSO_WM_UNIT_USESOURCEFORMAT_APPLY" val="1"/>
</p:tagLst>
</file>

<file path=ppt/tags/tag4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3*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5.88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2*l_h_f*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94.47559055118111,&quot;top&quot;:122.39012098135336,&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410.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3*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62.12661417322835,&quot;top&quot;:125.88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4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3*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5.88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12.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3*l_h_x*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5.8811811023622,&quot;width&quot;:835.572204724409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413.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4_1"/>
  <p:tag name="KSO_WM_UNIT_ID" val="diagram20233203_3*l_h_x*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5.8811811023622,&quot;width&quot;:835.572204724409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414.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3*l_h_x*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5.8811811023622,&quot;width&quot;:835.572204724409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415.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3*l_h_x*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62.12661417322835,&quot;top&quot;:125.8811811023622,&quot;width&quot;:835.572204724409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416.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17.xml><?xml version="1.0" encoding="utf-8"?>
<p:tagLst xmlns:p="http://schemas.openxmlformats.org/presentationml/2006/main">
  <p:tag name="KSO_WM_UNIT_TYPE" val="a"/>
  <p:tag name="KSO_WM_UNIT_INDEX"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46_3*l_i*1_1"/>
  <p:tag name="KSO_WM_TEMPLATE_CATEGORY" val="diagram"/>
  <p:tag name="KSO_WM_TEMPLATE_INDEX" val="20235546"/>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1.975,&quot;left&quot;:153.15,&quot;top&quot;:116.05,&quot;width&quot;:598.4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46_3*l_h_f*1_1_1"/>
  <p:tag name="KSO_WM_TEMPLATE_CATEGORY" val="diagram"/>
  <p:tag name="KSO_WM_TEMPLATE_INDEX" val="20235546"/>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61.975,&quot;left&quot;:153.15,&quot;top&quot;:116.05,&quot;width&quot;:59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2*l_h_a*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94.47559055118111,&quot;top&quot;:122.39012098135336,&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4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546_3*l_h_a*1_1_1"/>
  <p:tag name="KSO_WM_TEMPLATE_CATEGORY" val="diagram"/>
  <p:tag name="KSO_WM_TEMPLATE_INDEX" val="20235546"/>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361.975,&quot;left&quot;:153.15,&quot;top&quot;:116.05,&quot;width&quot;:59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546_3*l_h_f*1_2_1"/>
  <p:tag name="KSO_WM_TEMPLATE_CATEGORY" val="diagram"/>
  <p:tag name="KSO_WM_TEMPLATE_INDEX" val="20235546"/>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请言简的阐述观点。根据需要可酌情增减文字，以便观者准确理解您所传达的信息。文字是您思想的提炼，请言简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61.975,&quot;left&quot;:153.15,&quot;top&quot;:116.05,&quot;width&quot;:59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546_3*l_h_a*1_2_1"/>
  <p:tag name="KSO_WM_TEMPLATE_CATEGORY" val="diagram"/>
  <p:tag name="KSO_WM_TEMPLATE_INDEX" val="20235546"/>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361.975,&quot;left&quot;:153.15,&quot;top&quot;:116.05,&quot;width&quot;:59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546_3*l_h_f*1_3_1"/>
  <p:tag name="KSO_WM_TEMPLATE_CATEGORY" val="diagram"/>
  <p:tag name="KSO_WM_TEMPLATE_INDEX" val="20235546"/>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添加正文，文字是您思想的提炼，为了最终演示发布的良好效果，请言简意赅的阐述观点。根据需要可酌情增减文字，以便观者准确理解您所传达的信息。文字是您思想的提炼，请言简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61.975,&quot;left&quot;:153.15,&quot;top&quot;:116.05,&quot;width&quot;:59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546_3*l_h_a*1_3_1"/>
  <p:tag name="KSO_WM_TEMPLATE_CATEGORY" val="diagram"/>
  <p:tag name="KSO_WM_TEMPLATE_INDEX" val="20235546"/>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361.975,&quot;left&quot;:153.15,&quot;top&quot;:116.05,&quot;width&quot;:59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546_3*l_h_f*1_4_1"/>
  <p:tag name="KSO_WM_TEMPLATE_CATEGORY" val="diagram"/>
  <p:tag name="KSO_WM_TEMPLATE_INDEX" val="20235546"/>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思想的提炼，为了最终演示发布的良好效果，请言简的阐述观点。根据需要可酌情增减文字，以便观者准确理解您所传达的信息，文字是您思想的提炼。"/>
  <p:tag name="KSO_WM_UNIT_TEXT_FILL_FORE_SCHEMECOLOR_INDEX" val="1"/>
  <p:tag name="KSO_WM_UNIT_TEXT_FILL_TYPE" val="1"/>
  <p:tag name="KSO_WM_UNIT_TEXT_TYPE" val="1"/>
  <p:tag name="KSO_WM_DIAGRAM_MAX_ITEMCNT" val="6"/>
  <p:tag name="KSO_WM_DIAGRAM_MIN_ITEMCNT" val="2"/>
  <p:tag name="KSO_WM_DIAGRAM_VIRTUALLY_FRAME" val="{&quot;height&quot;:361.975,&quot;left&quot;:153.15,&quot;top&quot;:116.05,&quot;width&quot;:59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546_3*l_h_a*1_4_1"/>
  <p:tag name="KSO_WM_TEMPLATE_CATEGORY" val="diagram"/>
  <p:tag name="KSO_WM_TEMPLATE_INDEX" val="20235546"/>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361.975,&quot;left&quot;:153.15,&quot;top&quot;:116.05,&quot;width&quot;:59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27.xml><?xml version="1.0" encoding="utf-8"?>
<p:tagLst xmlns:p="http://schemas.openxmlformats.org/presentationml/2006/main">
  <p:tag name="KSO_WM_BEAUTIFY_FLAG" val="#wm#"/>
  <p:tag name="KSO_WM_TEMPLATE_CATEGORY" val="diagram"/>
  <p:tag name="KSO_WM_TEMPLATE_INDEX" val="20233203"/>
  <p:tag name="generateSigPptEx" val="1"/>
  <p:tag name="resource_record_key" val="{&quot;65&quot;:[20233203],&quot;70&quot;:[3404630]}"/>
</p:tagLst>
</file>

<file path=ppt/tags/tag428.xml><?xml version="1.0" encoding="utf-8"?>
<p:tagLst xmlns:p="http://schemas.openxmlformats.org/presentationml/2006/main">
  <p:tag name="resource_record_key" val="{&quot;65&quot;:[20233203],&quot;70&quot;:[3321640,3325561,3314404,3322387,3404630]}"/>
  <p:tag name="commondata" val="eyJjb3VudCI6MSwiaGRpZCI6ImYxNzBjMmQzMzhiMjBlMjA5OTI4NzFlMzg3MTdkZDU0IiwidXNlckNvdW50IjoxfQ=="/>
</p:tagLst>
</file>

<file path=ppt/tags/tag4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3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94.47559055118111,&quot;top&quot;:122.39012098135336,&quot;width&quot;:812.9407086614174}"/>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KSO_WM_UNIT_LINE_FILL_TYPE" val="2"/>
  <p:tag name="KSO_WM_UNIT_USESOURCEFORMAT_APPLY" val="1"/>
</p:tagLst>
</file>

<file path=ppt/tags/tag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7_2*l_h_f*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94.47559055118111,&quot;top&quot;:122.39012098135336,&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47_2*l_h_a*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94.47559055118111,&quot;top&quot;:122.39012098135336,&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46.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47.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4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2_2*l_h_f*1_1_1"/>
  <p:tag name="KSO_WM_TEMPLATE_CATEGORY" val="diagram"/>
  <p:tag name="KSO_WM_TEMPLATE_INDEX" val="20235412"/>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quot;left&quot;:83.39973203762733,&quot;top&quot;:131.8,&quot;width&quot;:408.875575294824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5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5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5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5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2_2*l_h_a*1_1_1"/>
  <p:tag name="KSO_WM_TEMPLATE_CATEGORY" val="diagram"/>
  <p:tag name="KSO_WM_TEMPLATE_INDEX" val="2023541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quot;left&quot;:83.39973203762733,&quot;top&quot;:131.8,&quot;width&quot;:408.875575294824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6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63.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Lst>
</file>

<file path=ppt/tags/tag64.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121.77999999999997,&quot;top&quot;:119.69999999999997,&quot;width&quot;:760.6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516820342\&quot;,\&quot;product_name\&quot;:\&quot;\&quot;,\&quot;intention_code\&quot;:\&quot;\&quot;}&quot;}*gallery_gallery_ai_3.0.1_online*c3f41061628785b3a0aa16256fe37277-slide-0"/>
  <p:tag name="KSO_WM_UNIT_LINE_FILL_TYPE" val="2"/>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121.77999999999997,&quot;top&quot;:119.69999999999997,&quot;width&quot;:760.6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181079687\&quot;,\&quot;product_name\&quot;:\&quot;\&quot;,\&quot;intention_code\&quot;:\&quot;\&quot;}&quot;}*gallery_gallery_ai_3.0.1_online*c3f41061628785b3a0aa16256fe37277-slide-0"/>
  <p:tag name="KSO_WM_UNIT_LINE_FILL_TYPE" val="2"/>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121.77999999999997,&quot;top&quot;:119.69999999999997,&quot;width&quot;:760.6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640015582\&quot;,\&quot;product_name\&quot;:\&quot;\&quot;,\&quot;intention_code\&quot;:\&quot;\&quot;}&quot;}*gallery_gallery_ai_3.0.1_online*c3f41061628785b3a0aa16256fe37277-slide-0"/>
  <p:tag name="KSO_WM_UNIT_LINE_FILL_TYPE" val="2"/>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1.77999999999997,&quot;top&quot;:119.69999999999997,&quot;width&quot;:760.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1.77999999999997,&quot;top&quot;:119.69999999999997,&quot;width&quot;:760.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2"/>
  <p:tag name="KSO_WM_UNIT_LAYERLEVEL" val="1_1_1"/>
  <p:tag name="KSO_WM_TAG_VERSION" val="3.0"/>
  <p:tag name="KSO_WM_DIAGRAM_MAX_ITEMCNT" val="8"/>
  <p:tag name="KSO_WM_DIAGRAM_MIN_ITEMCNT" val="2"/>
  <p:tag name="KSO_WM_DIAGRAM_VIRTUALLY_FRAME" val="{&quot;height&quot;:360.2,&quot;left&quot;:83.39973203762733,&quot;top&quot;:131.8,&quot;width&quot;:408.875575294824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2_2*l_h_i*1_1_1"/>
  <p:tag name="KSO_WM_UNIT_INDEX" val="1_1_1"/>
  <p:tag name="KSO_WM_UNIT_USESOURCEFORMAT_APPLY" val="1"/>
  <p:tag name="KSO_WM_BEAUTIFY_FLAG" val="#wm#"/>
  <p:tag name="KSO_WM_DIAGRAM_GROUP_CODE" val="l1-1"/>
  <p:tag name="KSO_WM_UNIT_SUBTYPE" val="d"/>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1.77999999999997,&quot;top&quot;:119.69999999999997,&quot;width&quot;:760.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1.77999999999997,&quot;top&quot;:119.69999999999997,&quot;width&quot;:760.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1.77999999999997,&quot;top&quot;:119.69999999999997,&quot;width&quot;:760.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1.77999999999997,&quot;top&quot;:119.69999999999997,&quot;width&quot;:760.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4.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Lst>
</file>

<file path=ppt/tags/tag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5.6,&quot;top&quot;:107.04653392088176,&quot;width&quot;:818.43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5.6,&quot;top&quot;:107.04653392088176,&quot;width&quot;:818.43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78.xml><?xml version="1.0" encoding="utf-8"?>
<p:tagLst xmlns:p="http://schemas.openxmlformats.org/presentationml/2006/main">
  <p:tag name="KSO_WM_DIAGRAM_VIRTUALLY_FRAME" val="{&quot;height&quot;:387.90047395313405,&quot;left&quot;:85.6,&quot;top&quot;:107.04653392088176,&quot;width&quot;:818.439291338582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39665337\&quot;,\&quot;product_name\&quot;:\&quot;\&quot;,\&quot;intention_code\&quot;:\&quot;\&quot;}&quot;}*gallery_gallery_ai_v2.1.5_ONLINE*e359717b7d31fd2cde0b629efd5f9883-slide-0"/>
  <p:tag name="KSO_WM_UNIT_LINE_FILL_TYPE" val="2"/>
  <p:tag name="KSO_WM_UNIT_USESOURCEFORMAT_APPLY" val="1"/>
</p:tagLst>
</file>

<file path=ppt/tags/tag79.xml><?xml version="1.0" encoding="utf-8"?>
<p:tagLst xmlns:p="http://schemas.openxmlformats.org/presentationml/2006/main">
  <p:tag name="KSO_WM_DIAGRAM_VIRTUALLY_FRAME" val="{&quot;height&quot;:387.90047395313405,&quot;left&quot;:85.6,&quot;top&quot;:107.04653392088176,&quot;width&quot;:818.43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2_2*l_h_f*1_2_1"/>
  <p:tag name="KSO_WM_TEMPLATE_CATEGORY" val="diagram"/>
  <p:tag name="KSO_WM_TEMPLATE_INDEX" val="20235412"/>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请尽量言简意赅的阐述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quot;left&quot;:83.39973203762733,&quot;top&quot;:131.8,&quot;width&quot;:408.875575294824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0.xml><?xml version="1.0" encoding="utf-8"?>
<p:tagLst xmlns:p="http://schemas.openxmlformats.org/presentationml/2006/main">
  <p:tag name="KSO_WM_DIAGRAM_VIRTUALLY_FRAME" val="{&quot;height&quot;:387.90047395313405,&quot;left&quot;:85.6,&quot;top&quot;:107.04653392088176,&quot;width&quot;:818.439291338582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287000713\&quot;,\&quot;product_name\&quot;:\&quot;\&quot;,\&quot;intention_code\&quot;:\&quot;\&quot;}&quot;}*gallery_gallery_ai_v2.1.5_ONLINE*e359717b7d31fd2cde0b629efd5f9883-slide-0"/>
  <p:tag name="KSO_WM_UNIT_LINE_FILL_TYPE" val="2"/>
  <p:tag name="KSO_WM_UNIT_USESOURCEFORMAT_APPLY" val="1"/>
</p:tagLst>
</file>

<file path=ppt/tags/tag81.xml><?xml version="1.0" encoding="utf-8"?>
<p:tagLst xmlns:p="http://schemas.openxmlformats.org/presentationml/2006/main">
  <p:tag name="KSO_WM_DIAGRAM_VIRTUALLY_FRAME" val="{&quot;height&quot;:387.90047395313405,&quot;left&quot;:85.6,&quot;top&quot;:107.04653392088176,&quot;width&quot;:818.43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5.6,&quot;top&quot;:107.04653392088176,&quot;width&quot;:818.43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5.6,&quot;top&quot;:107.04653392088176,&quot;width&quot;:818.43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84.xml><?xml version="1.0" encoding="utf-8"?>
<p:tagLst xmlns:p="http://schemas.openxmlformats.org/presentationml/2006/main">
  <p:tag name="KSO_WM_DIAGRAM_VIRTUALLY_FRAME" val="{&quot;height&quot;:387.90047395313405,&quot;left&quot;:85.6,&quot;top&quot;:107.04653392088176,&quot;width&quot;:818.439291338582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91512871\&quot;,\&quot;product_name\&quot;:\&quot;\&quot;,\&quot;intention_code\&quot;:\&quot;\&quot;}&quot;}*gallery_gallery_ai_v2.1.5_ONLINE*e359717b7d31fd2cde0b629efd5f9883-slide-0"/>
  <p:tag name="KSO_WM_UNIT_LINE_FILL_TYPE" val="2"/>
  <p:tag name="KSO_WM_UNIT_USESOURCEFORMAT_APPLY" val="1"/>
</p:tagLst>
</file>

<file path=ppt/tags/tag85.xml><?xml version="1.0" encoding="utf-8"?>
<p:tagLst xmlns:p="http://schemas.openxmlformats.org/presentationml/2006/main">
  <p:tag name="KSO_WM_DIAGRAM_VIRTUALLY_FRAME" val="{&quot;height&quot;:387.90047395313405,&quot;left&quot;:85.6,&quot;top&quot;:107.04653392088176,&quot;width&quot;:818.43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5.6,&quot;top&quot;:107.04653392088176,&quot;width&quot;:818.43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5.6,&quot;top&quot;:107.04653392088176,&quot;width&quot;:818.43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88.xml><?xml version="1.0" encoding="utf-8"?>
<p:tagLst xmlns:p="http://schemas.openxmlformats.org/presentationml/2006/main">
  <p:tag name="KSO_WM_DIAGRAM_VIRTUALLY_FRAME" val="{&quot;height&quot;:387.90047395313405,&quot;left&quot;:85.6,&quot;top&quot;:107.04653392088176,&quot;width&quot;:818.439291338582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514163426\&quot;,\&quot;product_name\&quot;:\&quot;\&quot;,\&quot;intention_code\&quot;:\&quot;\&quot;}&quot;}*gallery_gallery_ai_v2.1.5_ONLINE*e359717b7d31fd2cde0b629efd5f9883-slide-0"/>
  <p:tag name="KSO_WM_UNIT_LINE_FILL_TYPE" val="2"/>
  <p:tag name="KSO_WM_UNIT_USESOURCEFORMAT_APPLY" val="1"/>
</p:tagLst>
</file>

<file path=ppt/tags/tag89.xml><?xml version="1.0" encoding="utf-8"?>
<p:tagLst xmlns:p="http://schemas.openxmlformats.org/presentationml/2006/main">
  <p:tag name="KSO_WM_DIAGRAM_VIRTUALLY_FRAME" val="{&quot;height&quot;:387.90047395313405,&quot;left&quot;:85.6,&quot;top&quot;:107.04653392088176,&quot;width&quot;:818.439291338582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2_2*l_h_a*1_2_1"/>
  <p:tag name="KSO_WM_TEMPLATE_CATEGORY" val="diagram"/>
  <p:tag name="KSO_WM_TEMPLATE_INDEX" val="2023541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quot;left&quot;:83.39973203762733,&quot;top&quot;:131.8,&quot;width&quot;:408.875575294824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5.6,&quot;top&quot;:107.04653392088176,&quot;width&quot;:818.43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5.6,&quot;top&quot;:107.04653392088176,&quot;width&quot;:818.43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9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9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20231773_1*a*1"/>
  <p:tag name="KSO_WM_TEMPLATE_CATEGORY" val="custom"/>
  <p:tag name="KSO_WM_TEMPLATE_INDEX" val="20231773"/>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UNIT_TYPE_DROP" val="a"/>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773_1*i*1"/>
  <p:tag name="KSO_WM_TEMPLATE_CATEGORY" val="custom"/>
  <p:tag name="KSO_WM_TEMPLATE_INDEX" val="20231773"/>
  <p:tag name="KSO_WM_UNIT_LAYERLEVEL" val="1"/>
  <p:tag name="KSO_WM_TAG_VERSION" val="3.0"/>
  <p:tag name="KSO_WM_BEAUTIFY_FLAG" val="#wm#"/>
  <p:tag name="KSO_WM_UNIT_FILL_FORE_SCHEMECOLOR_INDEX" val="5"/>
  <p:tag name="KSO_WM_UNIT_SHADOW_SCHEMECOLOR_INDEX" val="5"/>
  <p:tag name="KSO_WM_UNIT_TEXT_FILL_FORE_SCHEMECOLOR_INDEX" val="2"/>
  <p:tag name="KSO_WM_UNIT_TEXT_FILL_TYPE" val="1"/>
  <p:tag name="KSO_WM_UNIT_USESOURCEFORMAT_APPLY" val="1"/>
</p:tagLst>
</file>

<file path=ppt/tags/tag95.xml><?xml version="1.0" encoding="utf-8"?>
<p:tagLst xmlns:p="http://schemas.openxmlformats.org/presentationml/2006/main">
  <p:tag name="KSO_WM_UNIT_VALUE" val="1908*107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73_1*d*1"/>
  <p:tag name="KSO_WM_TEMPLATE_CATEGORY" val="custom"/>
  <p:tag name="KSO_WM_TEMPLATE_INDEX" val="20231773"/>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b"/>
  <p:tag name="MH_PIC_SOURCE_TYPE" val="generate_slide_ai*{&quot;ai_type&quot;:&quot;generate_single_page&quot;,&quot;id&quot;:&quot;{\&quot;id\&quot;:\&quot;VCG41N153747814\&quot;,\&quot;product_name\&quot;:\&quot;\&quot;,\&quot;intention_code\&quot;:\&quot;\&quot;}&quot;}*gallery_gallery_ai_v2.1.5_ONLINE*c75c644621d03e0ad716c8c3dfbc49fd-slide-0"/>
  <p:tag name="KSO_WM_UNIT_FILL_FORE_SCHEMECOLOR_INDEX" val="5"/>
  <p:tag name="KSO_WM_UNI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45_4*l_i*1_1"/>
  <p:tag name="KSO_WM_TEMPLATE_CATEGORY" val="diagram"/>
  <p:tag name="KSO_WM_TEMPLATE_INDEX" val="20235545"/>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8"/>
  <p:tag name="KSO_WM_DIAGRAM_MIN_ITEMCNT" val="2"/>
  <p:tag name="KSO_WM_DIAGRAM_VIRTUALLY_FRAME" val="{&quot;height&quot;:360.15,&quot;left&quot;:62.39775742926613,&quot;top&quot;:120.25,&quot;width&quot;:551.59897333044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45_4*l_h_f*1_1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添加正文 ，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62.39775742926613,&quot;top&quot;:120.2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545_4*l_h_a*1_1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62.39775742926613,&quot;top&quot;:120.2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545_4*l_h_f*1_2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62.39775742926613,&quot;top&quot;:120.2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heme/theme1.xml><?xml version="1.0" encoding="utf-8"?>
<a:theme xmlns:a="http://schemas.openxmlformats.org/drawingml/2006/main" name="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8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9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0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7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4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5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6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稻壳鸭鸭</Template>
  <TotalTime>0</TotalTime>
  <Words>7088</Words>
  <Application>WPS 演示</Application>
  <PresentationFormat>宽屏</PresentationFormat>
  <Paragraphs>538</Paragraphs>
  <Slides>47</Slides>
  <Notes>31</Notes>
  <HiddenSlides>1</HiddenSlides>
  <MMClips>0</MMClips>
  <ScaleCrop>false</ScaleCrop>
  <HeadingPairs>
    <vt:vector size="6" baseType="variant">
      <vt:variant>
        <vt:lpstr>已用的字体</vt:lpstr>
      </vt:variant>
      <vt:variant>
        <vt:i4>20</vt:i4>
      </vt:variant>
      <vt:variant>
        <vt:lpstr>主题</vt:lpstr>
      </vt:variant>
      <vt:variant>
        <vt:i4>13</vt:i4>
      </vt:variant>
      <vt:variant>
        <vt:lpstr>幻灯片标题</vt:lpstr>
      </vt:variant>
      <vt:variant>
        <vt:i4>47</vt:i4>
      </vt:variant>
    </vt:vector>
  </HeadingPairs>
  <TitlesOfParts>
    <vt:vector size="80" baseType="lpstr">
      <vt:lpstr>Arial</vt:lpstr>
      <vt:lpstr>宋体</vt:lpstr>
      <vt:lpstr>Wingdings</vt:lpstr>
      <vt:lpstr>汉仪雅酷黑 85W</vt:lpstr>
      <vt:lpstr>思源黑体 CN Light</vt:lpstr>
      <vt:lpstr>黑体</vt:lpstr>
      <vt:lpstr>思源宋体 CN</vt:lpstr>
      <vt:lpstr>Calibri</vt:lpstr>
      <vt:lpstr>MiSans Medium</vt:lpstr>
      <vt:lpstr>MiSans Semibold</vt:lpstr>
      <vt:lpstr>思源黑体 CN Medium</vt:lpstr>
      <vt:lpstr>思源黑体 CN Normal</vt:lpstr>
      <vt:lpstr>思源黑体</vt:lpstr>
      <vt:lpstr>汉仪正圆-55W</vt:lpstr>
      <vt:lpstr>阿里巴巴普惠体 M</vt:lpstr>
      <vt:lpstr>微软雅黑</vt:lpstr>
      <vt:lpstr>Arial Unicode MS</vt:lpstr>
      <vt:lpstr>等线</vt:lpstr>
      <vt:lpstr>思源黑体 CN Regular</vt:lpstr>
      <vt:lpstr>MiSans Normal</vt:lpstr>
      <vt:lpstr>稻壳鸭鸭   https://www.docer.com/works?userid=327037375</vt:lpstr>
      <vt:lpstr>Office 主题</vt:lpstr>
      <vt:lpstr>1_稻壳鸭鸭   https://www.docer.com/works?userid=327037375</vt:lpstr>
      <vt:lpstr>7_稻壳鸭鸭   https://www.docer.com/works?userid=327037375</vt:lpstr>
      <vt:lpstr>2_稻壳鸭鸭   https://www.docer.com/works?userid=327037375</vt:lpstr>
      <vt:lpstr>3_稻壳鸭鸭   https://www.docer.com/works?userid=327037375</vt:lpstr>
      <vt:lpstr>4_稻壳鸭鸭   https://www.docer.com/works?userid=327037375</vt:lpstr>
      <vt:lpstr>5_稻壳鸭鸭   https://www.docer.com/works?userid=327037375</vt:lpstr>
      <vt:lpstr>6_稻壳鸭鸭   https://www.docer.com/works?userid=327037375</vt:lpstr>
      <vt:lpstr>8_稻壳鸭鸭   https://www.docer.com/works?userid=327037375</vt:lpstr>
      <vt:lpstr>9_稻壳鸭鸭   https://www.docer.com/works?userid=327037375</vt:lpstr>
      <vt:lpstr>10_稻壳鸭鸭   https://www.docer.com/works?userid=327037375</vt:lpstr>
      <vt:lpstr>11_稻壳鸭鸭   https://www.docer.com/works?userid=327037375</vt:lpstr>
      <vt:lpstr>PowerPoint 演示文稿</vt:lpstr>
      <vt:lpstr>PowerPoint 演示文稿</vt:lpstr>
      <vt:lpstr>PowerPoint 演示文稿</vt:lpstr>
      <vt:lpstr>PowerPoint 演示文稿</vt:lpstr>
      <vt:lpstr>PowerPoint 演示文稿</vt:lpstr>
      <vt:lpstr>任务实施 1. 裁线</vt:lpstr>
      <vt:lpstr>PowerPoint 演示文稿</vt:lpstr>
      <vt:lpstr>3.拆线与排线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 网络跳线端接要求</vt:lpstr>
      <vt:lpstr>PowerPoint 演示文稿</vt:lpstr>
      <vt:lpstr>PowerPoint 演示文稿</vt:lpstr>
      <vt:lpstr>任务实施 1.清理线和标记</vt:lpstr>
      <vt:lpstr>PowerPoint 演示文稿</vt:lpstr>
      <vt:lpstr>PowerPoint 演示文稿</vt:lpstr>
      <vt:lpstr>PowerPoint 演示文稿</vt:lpstr>
      <vt:lpstr>PowerPoint 演示文稿</vt:lpstr>
      <vt:lpstr>PowerPoint 演示文稿</vt:lpstr>
      <vt:lpstr>7.理线与模块安装</vt:lpstr>
      <vt:lpstr>PowerPoint 演示文稿</vt:lpstr>
      <vt:lpstr>9.面板标记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 剥光纤与清洁</vt:lpstr>
      <vt:lpstr>PowerPoint 演示文稿</vt:lpstr>
      <vt:lpstr>5.安放光纤</vt:lpstr>
      <vt:lpstr>PowerPoint 演示文稿</vt:lpstr>
      <vt:lpstr>7.加热热缩套管</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微信用户</cp:lastModifiedBy>
  <cp:revision>21</cp:revision>
  <dcterms:created xsi:type="dcterms:W3CDTF">2025-09-21T16:16:00Z</dcterms:created>
  <dcterms:modified xsi:type="dcterms:W3CDTF">2025-10-17T03:11:38Z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2052-12.1.0.17140</vt:lpwstr>
  </property>
  <property fmtid="{D5CDD505-2E9C-101B-9397-08002B2CF9AE}" pid="3" name="KSOTemplateUUID">
    <vt:lpwstr>v1.0_mb_1RSa+iecjw47oW/rMDje4A==</vt:lpwstr>
  </property>
  <property fmtid="{D5CDD505-2E9C-101B-9397-08002B2CF9AE}" pid="4" name="ICV">
    <vt:lpwstr>6DB68421C4C15D73C7A67868B17E3754_41</vt:lpwstr>
  </property>
</Properties>
</file>